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2"/>
  </p:notesMasterIdLst>
  <p:sldIdLst>
    <p:sldId id="256" r:id="rId2"/>
    <p:sldId id="261" r:id="rId3"/>
    <p:sldId id="273" r:id="rId4"/>
    <p:sldId id="267" r:id="rId5"/>
    <p:sldId id="268" r:id="rId6"/>
    <p:sldId id="296" r:id="rId7"/>
    <p:sldId id="297" r:id="rId8"/>
    <p:sldId id="298" r:id="rId9"/>
    <p:sldId id="304" r:id="rId10"/>
    <p:sldId id="287" r:id="rId11"/>
  </p:sldIdLst>
  <p:sldSz cx="12192000" cy="6858000"/>
  <p:notesSz cx="6858000" cy="9144000"/>
  <p:custShowLst>
    <p:custShow name="Apresentação personalizada 1" id="0">
      <p:sldLst/>
    </p:custShow>
  </p:custShowLst>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ção Predefinida" id="{5BB7C44F-3AEB-422A-B33A-1B21EBBB6EFA}">
          <p14:sldIdLst>
            <p14:sldId id="256"/>
            <p14:sldId id="261"/>
          </p14:sldIdLst>
        </p14:section>
        <p14:section name="Secção Sem Título" id="{BFEA29C7-F338-4DEB-9F0F-C006C6FE7B38}">
          <p14:sldIdLst>
            <p14:sldId id="273"/>
            <p14:sldId id="267"/>
            <p14:sldId id="268"/>
            <p14:sldId id="296"/>
            <p14:sldId id="297"/>
            <p14:sldId id="298"/>
            <p14:sldId id="304"/>
            <p14:sldId id="28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38F117-7B5A-4166-B07A-D7831768CD9D}" v="784" dt="2020-11-15T14:47:04.332"/>
  </p1510:revLst>
</p1510:revInfo>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5" autoAdjust="0"/>
    <p:restoredTop sz="94660"/>
  </p:normalViewPr>
  <p:slideViewPr>
    <p:cSldViewPr snapToGrid="0">
      <p:cViewPr varScale="1">
        <p:scale>
          <a:sx n="113" d="100"/>
          <a:sy n="113" d="100"/>
        </p:scale>
        <p:origin x="510"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A2B17-003B-48F1-B226-DC0028CD86AD}" type="datetimeFigureOut">
              <a:rPr lang="pt-PT" smtClean="0"/>
              <a:t>10/09/2026</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C910F6-D118-495A-AF66-089F87438A1C}" type="slidenum">
              <a:rPr lang="pt-PT" smtClean="0"/>
              <a:t>‹nº›</a:t>
            </a:fld>
            <a:endParaRPr lang="pt-PT"/>
          </a:p>
        </p:txBody>
      </p:sp>
    </p:spTree>
    <p:extLst>
      <p:ext uri="{BB962C8B-B14F-4D97-AF65-F5344CB8AC3E}">
        <p14:creationId xmlns:p14="http://schemas.microsoft.com/office/powerpoint/2010/main" val="1939131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9/10/2026</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‹nº›</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158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9/10/2026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191126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9/10/2026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23987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9/10/2026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2554496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9/10/2026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3307671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9/10/2026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105850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9/10/2026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68747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9/10/2026</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4251363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9/10/2026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997642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9/10/2026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2751400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9/10/2026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105398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9/10/2026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‹nº›</a:t>
            </a:fld>
            <a:endParaRPr lang="en-US"/>
          </a:p>
        </p:txBody>
      </p:sp>
    </p:spTree>
    <p:extLst>
      <p:ext uri="{BB962C8B-B14F-4D97-AF65-F5344CB8AC3E}">
        <p14:creationId xmlns:p14="http://schemas.microsoft.com/office/powerpoint/2010/main" val="152076725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erasmus@fd.ulisboa.p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cursosintensivos@fd.ulisboa.p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ma imagem com edifício, mesa, pequeno, grande&#10;&#10;Descrição gerada automaticamente">
            <a:extLst>
              <a:ext uri="{FF2B5EF4-FFF2-40B4-BE49-F238E27FC236}">
                <a16:creationId xmlns:a16="http://schemas.microsoft.com/office/drawing/2014/main" id="{E4918B88-C434-4120-A4E7-67CF5B8A4FB4}"/>
              </a:ext>
            </a:extLst>
          </p:cNvPr>
          <p:cNvPicPr>
            <a:picLocks noChangeAspect="1"/>
          </p:cNvPicPr>
          <p:nvPr/>
        </p:nvPicPr>
        <p:blipFill rotWithShape="1">
          <a:blip r:embed="rId2"/>
          <a:srcRect t="14984" b="747"/>
          <a:stretch/>
        </p:blipFill>
        <p:spPr>
          <a:xfrm>
            <a:off x="13668" y="13658"/>
            <a:ext cx="12191981" cy="6857990"/>
          </a:xfrm>
          <a:prstGeom prst="rect">
            <a:avLst/>
          </a:prstGeom>
        </p:spPr>
      </p:pic>
      <p:sp>
        <p:nvSpPr>
          <p:cNvPr id="38" name="Rectangle 4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p:cNvSpPr>
            <a:spLocks noGrp="1"/>
          </p:cNvSpPr>
          <p:nvPr>
            <p:ph type="ctrTitle"/>
          </p:nvPr>
        </p:nvSpPr>
        <p:spPr>
          <a:xfrm>
            <a:off x="404553" y="3091928"/>
            <a:ext cx="10832599" cy="2387600"/>
          </a:xfrm>
        </p:spPr>
        <p:txBody>
          <a:bodyPr>
            <a:normAutofit fontScale="90000"/>
          </a:bodyPr>
          <a:lstStyle/>
          <a:p>
            <a:r>
              <a:rPr lang="pt-PT" sz="6600" dirty="0">
                <a:latin typeface="Arial Black"/>
                <a:cs typeface="Calibri Light"/>
              </a:rPr>
              <a:t>GABINETE ERASMUS E DE RELAÇÕES INTERNACIONAIS</a:t>
            </a:r>
            <a:endParaRPr lang="pt-PT" sz="6600" dirty="0">
              <a:latin typeface="Arial Black"/>
            </a:endParaRPr>
          </a:p>
        </p:txBody>
      </p:sp>
      <p:sp>
        <p:nvSpPr>
          <p:cNvPr id="44" name="Rectangle: Rounded Corners 4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p:cNvSpPr>
            <a:spLocks noGrp="1"/>
          </p:cNvSpPr>
          <p:nvPr>
            <p:ph type="subTitle" idx="1"/>
          </p:nvPr>
        </p:nvSpPr>
        <p:spPr>
          <a:xfrm>
            <a:off x="404553" y="5624945"/>
            <a:ext cx="9078562" cy="592975"/>
          </a:xfrm>
        </p:spPr>
        <p:txBody>
          <a:bodyPr vert="horz" lIns="91440" tIns="45720" rIns="91440" bIns="45720" rtlCol="0" anchor="ctr">
            <a:normAutofit/>
          </a:bodyPr>
          <a:lstStyle/>
          <a:p>
            <a:pPr>
              <a:lnSpc>
                <a:spcPct val="100000"/>
              </a:lnSpc>
            </a:pPr>
            <a:r>
              <a:rPr lang="pt-PT" sz="1800" dirty="0">
                <a:latin typeface="Arial Black"/>
              </a:rPr>
              <a:t>Curso Preparatório de Introdução ao Estudo do Direito | 10/09/2026</a:t>
            </a:r>
            <a:endParaRPr lang="pt-PT" sz="1200" dirty="0"/>
          </a:p>
        </p:txBody>
      </p:sp>
    </p:spTree>
    <p:extLst>
      <p:ext uri="{BB962C8B-B14F-4D97-AF65-F5344CB8AC3E}">
        <p14:creationId xmlns:p14="http://schemas.microsoft.com/office/powerpoint/2010/main" val="98897776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PT" dirty="0">
                <a:latin typeface="Arial Black" panose="020B0A04020102020204" pitchFamily="34" charset="0"/>
              </a:rPr>
              <a:t>PORQUÊ REALIZAR UM PERÍODO DE MOBILIDADE?</a:t>
            </a:r>
          </a:p>
        </p:txBody>
      </p:sp>
      <p:sp>
        <p:nvSpPr>
          <p:cNvPr id="3" name="Marcador de Posição de Conteúdo 2"/>
          <p:cNvSpPr>
            <a:spLocks noGrp="1"/>
          </p:cNvSpPr>
          <p:nvPr>
            <p:ph idx="1"/>
          </p:nvPr>
        </p:nvSpPr>
        <p:spPr>
          <a:xfrm>
            <a:off x="614377" y="2385525"/>
            <a:ext cx="11170510" cy="3694176"/>
          </a:xfrm>
        </p:spPr>
        <p:txBody>
          <a:bodyPr>
            <a:normAutofit/>
          </a:bodyPr>
          <a:lstStyle/>
          <a:p>
            <a:pPr marL="0" indent="0">
              <a:buNone/>
            </a:pPr>
            <a:r>
              <a:rPr lang="pt-PT" sz="2400" b="1" dirty="0">
                <a:latin typeface="Arial" panose="020B0604020202020204" pitchFamily="34" charset="0"/>
                <a:cs typeface="Arial" panose="020B0604020202020204" pitchFamily="34" charset="0"/>
              </a:rPr>
              <a:t>DIFERENCIAÇÃO CURRICULAR:</a:t>
            </a:r>
          </a:p>
          <a:p>
            <a:r>
              <a:rPr lang="pt-PT" sz="2400" dirty="0">
                <a:latin typeface="Arial" panose="020B0604020202020204" pitchFamily="34" charset="0"/>
                <a:cs typeface="Arial" panose="020B0604020202020204" pitchFamily="34" charset="0"/>
              </a:rPr>
              <a:t>Contacto com sistemas jurídicas estrangeiros.</a:t>
            </a:r>
          </a:p>
          <a:p>
            <a:pPr marL="0" indent="0">
              <a:buNone/>
            </a:pPr>
            <a:r>
              <a:rPr lang="pt-PT" sz="2400" b="1" dirty="0">
                <a:latin typeface="Arial" panose="020B0604020202020204" pitchFamily="34" charset="0"/>
                <a:cs typeface="Arial" panose="020B0604020202020204" pitchFamily="34" charset="0"/>
              </a:rPr>
              <a:t>DESENVOLVIMENTO DE COMPETÊNCIAS LINGUÍSTICAS:</a:t>
            </a:r>
          </a:p>
          <a:p>
            <a:r>
              <a:rPr lang="pt-PT" sz="2400" dirty="0">
                <a:latin typeface="Arial" panose="020B0604020202020204" pitchFamily="34" charset="0"/>
                <a:cs typeface="Arial" panose="020B0604020202020204" pitchFamily="34" charset="0"/>
              </a:rPr>
              <a:t>Domínio da linguagem jurídica em Inglês, Espanhol, Italiano, entre outras.</a:t>
            </a:r>
          </a:p>
          <a:p>
            <a:pPr marL="0" indent="0">
              <a:buNone/>
            </a:pPr>
            <a:r>
              <a:rPr lang="pt-PT" sz="2400" b="1" dirty="0">
                <a:latin typeface="Arial" panose="020B0604020202020204" pitchFamily="34" charset="0"/>
                <a:cs typeface="Arial" panose="020B0604020202020204" pitchFamily="34" charset="0"/>
              </a:rPr>
              <a:t>EMPREGABILIDADE:</a:t>
            </a:r>
          </a:p>
          <a:p>
            <a:r>
              <a:rPr lang="pt-PT" sz="2400" dirty="0">
                <a:latin typeface="Arial" panose="020B0604020202020204" pitchFamily="34" charset="0"/>
                <a:cs typeface="Arial" panose="020B0604020202020204" pitchFamily="34" charset="0"/>
              </a:rPr>
              <a:t>Perfil altamente valorizado por sociedades de advogados e instituições e/ou organizações nacionais e internacionais.</a:t>
            </a:r>
            <a:endParaRPr lang="pt-PT" sz="2000" dirty="0">
              <a:latin typeface="Arial" panose="020B0604020202020204" pitchFamily="34" charset="0"/>
              <a:cs typeface="Arial" panose="020B0604020202020204" pitchFamily="34" charset="0"/>
            </a:endParaRPr>
          </a:p>
        </p:txBody>
      </p:sp>
      <p:sp>
        <p:nvSpPr>
          <p:cNvPr id="7" name="Rectangle 4">
            <a:extLst>
              <a:ext uri="{FF2B5EF4-FFF2-40B4-BE49-F238E27FC236}">
                <a16:creationId xmlns:a16="http://schemas.microsoft.com/office/drawing/2014/main" id="{DF4DF97C-F75B-406B-B6AC-41EA0FE878E5}"/>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spTree>
    <p:extLst>
      <p:ext uri="{BB962C8B-B14F-4D97-AF65-F5344CB8AC3E}">
        <p14:creationId xmlns:p14="http://schemas.microsoft.com/office/powerpoint/2010/main" val="3343447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PT" dirty="0">
                <a:latin typeface="Arial Black"/>
              </a:rPr>
              <a:t>PROGRAMA ERASMUS VS PROTOCOLOS DE INTERCÂMBIO</a:t>
            </a:r>
            <a:endParaRPr lang="pt-PT" dirty="0"/>
          </a:p>
        </p:txBody>
      </p:sp>
      <p:sp>
        <p:nvSpPr>
          <p:cNvPr id="3" name="Marcador de Posição de Conteúdo 2"/>
          <p:cNvSpPr>
            <a:spLocks noGrp="1"/>
          </p:cNvSpPr>
          <p:nvPr>
            <p:ph idx="1"/>
          </p:nvPr>
        </p:nvSpPr>
        <p:spPr>
          <a:xfrm>
            <a:off x="571870" y="2280315"/>
            <a:ext cx="11117621" cy="4267133"/>
          </a:xfrm>
        </p:spPr>
        <p:txBody>
          <a:bodyPr>
            <a:normAutofit/>
          </a:bodyPr>
          <a:lstStyle/>
          <a:p>
            <a:pPr marL="0" indent="0" algn="just">
              <a:buNone/>
            </a:pPr>
            <a:r>
              <a:rPr lang="pt-PT" sz="2000" b="1" dirty="0">
                <a:latin typeface="Arial" panose="020B0604020202020204" pitchFamily="34" charset="0"/>
                <a:cs typeface="Arial" panose="020B0604020202020204" pitchFamily="34" charset="0"/>
              </a:rPr>
              <a:t>PROGRAMA ERASMUS+</a:t>
            </a:r>
          </a:p>
          <a:p>
            <a:pPr marL="0" indent="0" algn="just">
              <a:buNone/>
            </a:pPr>
            <a:r>
              <a:rPr lang="pt-PT" sz="2000" dirty="0">
                <a:latin typeface="Arial" panose="020B0604020202020204" pitchFamily="34" charset="0"/>
                <a:cs typeface="Arial" panose="020B0604020202020204" pitchFamily="34" charset="0"/>
              </a:rPr>
              <a:t>Destino: Países da União Europeia e Países Associados</a:t>
            </a:r>
          </a:p>
          <a:p>
            <a:pPr marL="0" indent="0" algn="just">
              <a:buNone/>
            </a:pPr>
            <a:r>
              <a:rPr lang="pt-PT" sz="2000" dirty="0">
                <a:latin typeface="Arial" panose="020B0604020202020204" pitchFamily="34" charset="0"/>
                <a:cs typeface="Arial" panose="020B0604020202020204" pitchFamily="34" charset="0"/>
              </a:rPr>
              <a:t>Financiamento: Bolsa Erasmus+</a:t>
            </a:r>
          </a:p>
          <a:p>
            <a:pPr marL="0" indent="0" algn="just">
              <a:buNone/>
            </a:pPr>
            <a:r>
              <a:rPr lang="pt-PT" sz="2000" dirty="0">
                <a:latin typeface="Arial" panose="020B0604020202020204" pitchFamily="34" charset="0"/>
                <a:cs typeface="Arial" panose="020B0604020202020204" pitchFamily="34" charset="0"/>
              </a:rPr>
              <a:t>Duração: 5 meses (um semestre)</a:t>
            </a:r>
          </a:p>
          <a:p>
            <a:pPr marL="0" indent="0" algn="just">
              <a:buNone/>
            </a:pPr>
            <a:r>
              <a:rPr lang="pt-PT" sz="2000" b="1" dirty="0">
                <a:latin typeface="Arial" panose="020B0604020202020204" pitchFamily="34" charset="0"/>
                <a:cs typeface="Arial" panose="020B0604020202020204" pitchFamily="34" charset="0"/>
              </a:rPr>
              <a:t>PROTOCOLOS DE INTERCÂMBIO</a:t>
            </a:r>
          </a:p>
          <a:p>
            <a:pPr marL="0" indent="0" algn="just">
              <a:buNone/>
            </a:pPr>
            <a:r>
              <a:rPr lang="pt-PT" sz="2000" dirty="0">
                <a:latin typeface="Arial" panose="020B0604020202020204" pitchFamily="34" charset="0"/>
                <a:cs typeface="Arial" panose="020B0604020202020204" pitchFamily="34" charset="0"/>
              </a:rPr>
              <a:t>Destino: Países fora da Europa (América Latina, EUA, Macau)</a:t>
            </a:r>
          </a:p>
          <a:p>
            <a:pPr marL="0" indent="0" algn="just">
              <a:buNone/>
            </a:pPr>
            <a:r>
              <a:rPr lang="pt-PT" sz="2000" dirty="0">
                <a:latin typeface="Arial" panose="020B0604020202020204" pitchFamily="34" charset="0"/>
                <a:cs typeface="Arial" panose="020B0604020202020204" pitchFamily="34" charset="0"/>
              </a:rPr>
              <a:t>Financiamento: sem apoio financeiro</a:t>
            </a:r>
          </a:p>
          <a:p>
            <a:pPr marL="0" indent="0" algn="just">
              <a:buNone/>
            </a:pPr>
            <a:r>
              <a:rPr lang="pt-PT" sz="2000" dirty="0">
                <a:latin typeface="Arial" panose="020B0604020202020204" pitchFamily="34" charset="0"/>
                <a:cs typeface="Arial" panose="020B0604020202020204" pitchFamily="34" charset="0"/>
              </a:rPr>
              <a:t>Duração: geralmente um semestre</a:t>
            </a:r>
            <a:endParaRPr lang="pt-PT"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8018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PT" dirty="0">
                <a:latin typeface="Arial Black"/>
              </a:rPr>
              <a:t>O REQUISITO CRUCIAL: QUANDO POSSO IR?</a:t>
            </a:r>
            <a:endParaRPr lang="pt-PT" dirty="0"/>
          </a:p>
        </p:txBody>
      </p:sp>
      <p:sp>
        <p:nvSpPr>
          <p:cNvPr id="17" name="Marcador de Posição de Conteúdo 2">
            <a:extLst>
              <a:ext uri="{FF2B5EF4-FFF2-40B4-BE49-F238E27FC236}">
                <a16:creationId xmlns:a16="http://schemas.microsoft.com/office/drawing/2014/main" id="{A973811D-E68C-449E-A8E7-F6380FF09046}"/>
              </a:ext>
            </a:extLst>
          </p:cNvPr>
          <p:cNvSpPr>
            <a:spLocks noGrp="1"/>
          </p:cNvSpPr>
          <p:nvPr>
            <p:ph idx="1"/>
          </p:nvPr>
        </p:nvSpPr>
        <p:spPr>
          <a:xfrm>
            <a:off x="522443" y="2317386"/>
            <a:ext cx="11451254" cy="3694176"/>
          </a:xfrm>
        </p:spPr>
        <p:txBody>
          <a:bodyPr>
            <a:normAutofit/>
          </a:bodyPr>
          <a:lstStyle/>
          <a:p>
            <a:pPr marL="0" indent="0" algn="just">
              <a:buNone/>
            </a:pPr>
            <a:r>
              <a:rPr lang="pt-PT" sz="1800" dirty="0">
                <a:latin typeface="Arial" panose="020B0604020202020204" pitchFamily="34" charset="0"/>
                <a:cs typeface="Arial" panose="020B0604020202020204" pitchFamily="34" charset="0"/>
              </a:rPr>
              <a:t>Só podem iniciar o período de mobilidade após completarem 60 ECTS (correspondente ao 1.º ano da Licenciatura em Direito).</a:t>
            </a:r>
          </a:p>
          <a:p>
            <a:pPr marL="0" indent="0" algn="just">
              <a:buNone/>
            </a:pPr>
            <a:endParaRPr lang="pt-PT" sz="1800" dirty="0">
              <a:latin typeface="Arial" panose="020B0604020202020204" pitchFamily="34" charset="0"/>
              <a:cs typeface="Arial" panose="020B0604020202020204" pitchFamily="34" charset="0"/>
            </a:endParaRPr>
          </a:p>
          <a:p>
            <a:pPr marL="0" indent="0" algn="just">
              <a:buNone/>
            </a:pPr>
            <a:r>
              <a:rPr lang="pt-PT" sz="1800" dirty="0">
                <a:latin typeface="Arial" panose="020B0604020202020204" pitchFamily="34" charset="0"/>
                <a:cs typeface="Arial" panose="020B0604020202020204" pitchFamily="34" charset="0"/>
              </a:rPr>
              <a:t>Recomendação: candidatarem-se no 2.º para realizarem um período de mobilidade no 3.º ano ou no 3.º ano para realizarem um período de mobilidade no 4.º ano.</a:t>
            </a:r>
          </a:p>
          <a:p>
            <a:pPr marL="0" indent="0" algn="just">
              <a:buNone/>
            </a:pPr>
            <a:endParaRPr lang="pt-PT" sz="1800" dirty="0">
              <a:latin typeface="Arial" panose="020B0604020202020204" pitchFamily="34" charset="0"/>
              <a:cs typeface="Arial" panose="020B0604020202020204" pitchFamily="34" charset="0"/>
            </a:endParaRPr>
          </a:p>
          <a:p>
            <a:pPr marL="0" indent="0" algn="just">
              <a:buNone/>
            </a:pPr>
            <a:endParaRPr lang="pt-PT" sz="1800" dirty="0">
              <a:latin typeface="Arial" panose="020B0604020202020204" pitchFamily="34" charset="0"/>
              <a:cs typeface="Arial" panose="020B0604020202020204" pitchFamily="34" charset="0"/>
            </a:endParaRPr>
          </a:p>
          <a:p>
            <a:pPr marL="0" indent="0" algn="ctr">
              <a:buNone/>
            </a:pPr>
            <a:endParaRPr lang="pt-PT" sz="1800" dirty="0">
              <a:latin typeface="Arial" panose="020B0604020202020204" pitchFamily="34" charset="0"/>
              <a:cs typeface="Arial" panose="020B0604020202020204" pitchFamily="34" charset="0"/>
            </a:endParaRPr>
          </a:p>
          <a:p>
            <a:pPr marL="0" indent="0">
              <a:buNone/>
            </a:pPr>
            <a:endParaRPr lang="pt-PT"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7145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PT" dirty="0">
                <a:latin typeface="Arial Black"/>
              </a:rPr>
              <a:t>CANDIDATURA</a:t>
            </a:r>
            <a:endParaRPr lang="pt-PT" dirty="0"/>
          </a:p>
        </p:txBody>
      </p:sp>
      <p:sp>
        <p:nvSpPr>
          <p:cNvPr id="3" name="Marcador de Posição de Conteúdo 2"/>
          <p:cNvSpPr>
            <a:spLocks noGrp="1"/>
          </p:cNvSpPr>
          <p:nvPr>
            <p:ph idx="1"/>
          </p:nvPr>
        </p:nvSpPr>
        <p:spPr>
          <a:xfrm>
            <a:off x="522443" y="2317386"/>
            <a:ext cx="11451254" cy="3694176"/>
          </a:xfrm>
        </p:spPr>
        <p:txBody>
          <a:bodyPr>
            <a:normAutofit/>
          </a:bodyPr>
          <a:lstStyle/>
          <a:p>
            <a:pPr marL="0" indent="0">
              <a:buNone/>
            </a:pPr>
            <a:r>
              <a:rPr lang="pt-PT" sz="1800" dirty="0">
                <a:latin typeface="Arial" panose="020B0604020202020204" pitchFamily="34" charset="0"/>
                <a:cs typeface="Arial" panose="020B0604020202020204" pitchFamily="34" charset="0"/>
              </a:rPr>
              <a:t>Sessão de Esclarecimentos: novembro (data a definir)</a:t>
            </a:r>
          </a:p>
          <a:p>
            <a:pPr marL="0" indent="0">
              <a:buNone/>
            </a:pPr>
            <a:r>
              <a:rPr lang="pt-PT" sz="1800" dirty="0">
                <a:latin typeface="Arial" panose="020B0604020202020204" pitchFamily="34" charset="0"/>
                <a:cs typeface="Arial" panose="020B0604020202020204" pitchFamily="34" charset="0"/>
              </a:rPr>
              <a:t>Candidatura: 1 a 31 de dezembro (Fenix)</a:t>
            </a:r>
          </a:p>
          <a:p>
            <a:pPr marL="0" indent="0">
              <a:buNone/>
            </a:pPr>
            <a:r>
              <a:rPr lang="pt-PT" sz="1800" dirty="0">
                <a:latin typeface="Arial" panose="020B0604020202020204" pitchFamily="34" charset="0"/>
                <a:cs typeface="Arial" panose="020B0604020202020204" pitchFamily="34" charset="0"/>
              </a:rPr>
              <a:t>Divulgação de Resultados: até 31 de janeiro</a:t>
            </a:r>
          </a:p>
          <a:p>
            <a:pPr marL="0" indent="0">
              <a:buNone/>
            </a:pPr>
            <a:endParaRPr lang="pt-PT" sz="1800" dirty="0">
              <a:latin typeface="Arial" panose="020B0604020202020204" pitchFamily="34" charset="0"/>
              <a:cs typeface="Arial" panose="020B0604020202020204" pitchFamily="34" charset="0"/>
            </a:endParaRPr>
          </a:p>
          <a:p>
            <a:pPr marL="0" indent="0">
              <a:buNone/>
            </a:pPr>
            <a:r>
              <a:rPr lang="pt-PT" sz="1800" b="1" dirty="0">
                <a:latin typeface="Arial" panose="020B0604020202020204" pitchFamily="34" charset="0"/>
                <a:cs typeface="Arial" panose="020B0604020202020204" pitchFamily="34" charset="0"/>
              </a:rPr>
              <a:t>Critérios de Seleção: </a:t>
            </a:r>
            <a:r>
              <a:rPr lang="pt-PT" sz="1800" dirty="0">
                <a:latin typeface="Arial" panose="020B0604020202020204" pitchFamily="34" charset="0"/>
                <a:cs typeface="Arial" panose="020B0604020202020204" pitchFamily="34" charset="0"/>
              </a:rPr>
              <a:t>média no início do ano letivo</a:t>
            </a:r>
          </a:p>
        </p:txBody>
      </p:sp>
    </p:spTree>
    <p:extLst>
      <p:ext uri="{BB962C8B-B14F-4D97-AF65-F5344CB8AC3E}">
        <p14:creationId xmlns:p14="http://schemas.microsoft.com/office/powerpoint/2010/main" val="400422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PT" dirty="0">
                <a:latin typeface="Arial Black"/>
              </a:rPr>
              <a:t>DESTINOS</a:t>
            </a:r>
            <a:endParaRPr lang="pt-PT" dirty="0"/>
          </a:p>
        </p:txBody>
      </p:sp>
      <p:sp>
        <p:nvSpPr>
          <p:cNvPr id="3" name="Marcador de Posição de Conteúdo 2"/>
          <p:cNvSpPr>
            <a:spLocks noGrp="1"/>
          </p:cNvSpPr>
          <p:nvPr>
            <p:ph idx="1"/>
          </p:nvPr>
        </p:nvSpPr>
        <p:spPr>
          <a:xfrm>
            <a:off x="522443" y="2317386"/>
            <a:ext cx="11218108" cy="3694176"/>
          </a:xfrm>
        </p:spPr>
        <p:txBody>
          <a:bodyPr>
            <a:normAutofit/>
          </a:bodyPr>
          <a:lstStyle/>
          <a:p>
            <a:pPr marL="0" indent="0" algn="just">
              <a:buNone/>
            </a:pPr>
            <a:r>
              <a:rPr lang="pt-PT" sz="1800" b="1" dirty="0">
                <a:latin typeface="Arial" panose="020B0604020202020204" pitchFamily="34" charset="0"/>
                <a:cs typeface="Arial" panose="020B0604020202020204" pitchFamily="34" charset="0"/>
              </a:rPr>
              <a:t>Estados-membros da União Europeia:</a:t>
            </a:r>
          </a:p>
          <a:p>
            <a:pPr marL="0" indent="0" algn="just">
              <a:buNone/>
            </a:pPr>
            <a:r>
              <a:rPr lang="pt-PT" sz="1400" b="0" i="0" dirty="0">
                <a:solidFill>
                  <a:srgbClr val="000000"/>
                </a:solidFill>
                <a:effectLst/>
                <a:latin typeface="Arial" panose="020B0604020202020204" pitchFamily="34" charset="0"/>
                <a:cs typeface="Arial" panose="020B0604020202020204" pitchFamily="34" charset="0"/>
              </a:rPr>
              <a:t>Bélgica, Bulgária, Chéquia, Dinamarca, Alemanha, Estónia, Irlanda, Grécia, Espanha, França, Croácia, Itália, Chipre, Letónia, Lituânia, Luxemburgo, Hungria, Malta, Países Baixos, Áustria, Polónia, Portugal, Roménia, Eslovénia, Eslováquia, Finlândia, Suécia.</a:t>
            </a:r>
          </a:p>
          <a:p>
            <a:pPr marL="0" indent="0" algn="just">
              <a:buNone/>
            </a:pPr>
            <a:endParaRPr lang="pt-PT" sz="1400" b="0" i="0" dirty="0">
              <a:solidFill>
                <a:srgbClr val="000000"/>
              </a:solidFill>
              <a:effectLst/>
              <a:latin typeface="Arial" panose="020B0604020202020204" pitchFamily="34" charset="0"/>
              <a:cs typeface="Arial" panose="020B0604020202020204" pitchFamily="34" charset="0"/>
            </a:endParaRPr>
          </a:p>
          <a:p>
            <a:pPr marL="0" indent="0" algn="just">
              <a:buNone/>
            </a:pPr>
            <a:r>
              <a:rPr lang="pt-PT" sz="1800" b="1" dirty="0">
                <a:solidFill>
                  <a:srgbClr val="000000"/>
                </a:solidFill>
                <a:latin typeface="Arial" panose="020B0604020202020204" pitchFamily="34" charset="0"/>
                <a:cs typeface="Arial" panose="020B0604020202020204" pitchFamily="34" charset="0"/>
              </a:rPr>
              <a:t>Países terceiros associados ao Programa Erasmus:</a:t>
            </a:r>
          </a:p>
          <a:p>
            <a:pPr marL="0" indent="0" algn="just">
              <a:buNone/>
            </a:pPr>
            <a:r>
              <a:rPr lang="pt-PT" sz="1400" dirty="0">
                <a:solidFill>
                  <a:srgbClr val="000000"/>
                </a:solidFill>
                <a:latin typeface="Arial" panose="020B0604020202020204" pitchFamily="34" charset="0"/>
                <a:cs typeface="Arial" panose="020B0604020202020204" pitchFamily="34" charset="0"/>
              </a:rPr>
              <a:t>Macedónia do Norte, Sérvia, Islândia, </a:t>
            </a:r>
            <a:r>
              <a:rPr lang="pt-PT" sz="1400" b="0" i="0" dirty="0">
                <a:solidFill>
                  <a:srgbClr val="0A0A0A"/>
                </a:solidFill>
                <a:effectLst/>
                <a:latin typeface="Arial" panose="020B0604020202020204" pitchFamily="34" charset="0"/>
                <a:cs typeface="Arial" panose="020B0604020202020204" pitchFamily="34" charset="0"/>
              </a:rPr>
              <a:t>Liechtenstein, Noruega, Turquia.</a:t>
            </a:r>
          </a:p>
          <a:p>
            <a:pPr marL="0" indent="0" algn="just">
              <a:buNone/>
            </a:pPr>
            <a:endParaRPr lang="pt-PT" sz="1400" b="0" i="0" dirty="0">
              <a:solidFill>
                <a:srgbClr val="0A0A0A"/>
              </a:solidFill>
              <a:effectLst/>
              <a:latin typeface="Arial" panose="020B0604020202020204" pitchFamily="34" charset="0"/>
              <a:cs typeface="Arial" panose="020B0604020202020204" pitchFamily="34" charset="0"/>
            </a:endParaRPr>
          </a:p>
          <a:p>
            <a:pPr marL="0" indent="0" algn="just">
              <a:buNone/>
            </a:pPr>
            <a:r>
              <a:rPr lang="pt-PT" sz="1800" b="1" dirty="0">
                <a:solidFill>
                  <a:srgbClr val="0A0A0A"/>
                </a:solidFill>
                <a:latin typeface="Arial" panose="020B0604020202020204" pitchFamily="34" charset="0"/>
                <a:cs typeface="Arial" panose="020B0604020202020204" pitchFamily="34" charset="0"/>
              </a:rPr>
              <a:t>Protocolos de Intercâmbio:</a:t>
            </a:r>
          </a:p>
          <a:p>
            <a:pPr marL="0" indent="0" algn="just">
              <a:buNone/>
            </a:pPr>
            <a:r>
              <a:rPr lang="pt-PT" sz="1400" dirty="0">
                <a:solidFill>
                  <a:srgbClr val="0A0A0A"/>
                </a:solidFill>
                <a:latin typeface="Arial" panose="020B0604020202020204" pitchFamily="34" charset="0"/>
                <a:cs typeface="Arial" panose="020B0604020202020204" pitchFamily="34" charset="0"/>
              </a:rPr>
              <a:t>Argentina, Chile, Brasil,  México, Colômbia, EUA, Macau.</a:t>
            </a:r>
            <a:endParaRPr lang="pt-PT"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1614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PT" dirty="0">
                <a:latin typeface="Arial Black"/>
              </a:rPr>
              <a:t>MITOS VS REALIDADES</a:t>
            </a:r>
            <a:endParaRPr lang="pt-PT" dirty="0"/>
          </a:p>
        </p:txBody>
      </p:sp>
      <p:sp>
        <p:nvSpPr>
          <p:cNvPr id="3" name="Marcador de Posição de Conteúdo 2"/>
          <p:cNvSpPr>
            <a:spLocks noGrp="1"/>
          </p:cNvSpPr>
          <p:nvPr>
            <p:ph idx="1"/>
          </p:nvPr>
        </p:nvSpPr>
        <p:spPr>
          <a:xfrm>
            <a:off x="522443" y="2317386"/>
            <a:ext cx="11218108" cy="3694176"/>
          </a:xfrm>
        </p:spPr>
        <p:txBody>
          <a:bodyPr>
            <a:normAutofit/>
          </a:bodyPr>
          <a:lstStyle/>
          <a:p>
            <a:pPr marL="0" indent="0" algn="just">
              <a:buNone/>
            </a:pPr>
            <a:r>
              <a:rPr lang="pt-PT" sz="1900" dirty="0">
                <a:solidFill>
                  <a:srgbClr val="C00000"/>
                </a:solidFill>
                <a:latin typeface="Arial" panose="020B0604020202020204" pitchFamily="34" charset="0"/>
                <a:cs typeface="Arial" panose="020B0604020202020204" pitchFamily="34" charset="0"/>
              </a:rPr>
              <a:t>X</a:t>
            </a:r>
            <a:r>
              <a:rPr lang="pt-PT" sz="1900" dirty="0">
                <a:latin typeface="Arial" panose="020B0604020202020204" pitchFamily="34" charset="0"/>
                <a:cs typeface="Arial" panose="020B0604020202020204" pitchFamily="34" charset="0"/>
              </a:rPr>
              <a:t> </a:t>
            </a:r>
            <a:r>
              <a:rPr lang="pt-PT" sz="1900" b="1" dirty="0">
                <a:latin typeface="Arial" panose="020B0604020202020204" pitchFamily="34" charset="0"/>
                <a:cs typeface="Arial" panose="020B0604020202020204" pitchFamily="34" charset="0"/>
              </a:rPr>
              <a:t>Mito</a:t>
            </a:r>
            <a:r>
              <a:rPr lang="pt-PT" sz="1900" dirty="0">
                <a:latin typeface="Arial" panose="020B0604020202020204" pitchFamily="34" charset="0"/>
                <a:cs typeface="Arial" panose="020B0604020202020204" pitchFamily="34" charset="0"/>
              </a:rPr>
              <a:t>: Se fizer um período de mobilidade corro o risco de atrasar a conclusão do curso</a:t>
            </a:r>
          </a:p>
          <a:p>
            <a:pPr marL="0" indent="0" algn="just">
              <a:buNone/>
            </a:pPr>
            <a:r>
              <a:rPr lang="pt-PT" sz="1900" dirty="0">
                <a:latin typeface="Arial" panose="020B0604020202020204" pitchFamily="34" charset="0"/>
                <a:cs typeface="Arial" panose="020B0604020202020204" pitchFamily="34" charset="0"/>
              </a:rPr>
              <a:t>Falso. Se aprovares em todas as disciplinas no Plano de Estudos, o lançamento das notas é imediato. Se não aprovares, há mecanismos para fazeres essas mesmas disciplinas na FDUL.</a:t>
            </a:r>
          </a:p>
          <a:p>
            <a:pPr marL="0" indent="0" algn="just">
              <a:buNone/>
            </a:pPr>
            <a:r>
              <a:rPr lang="pt-PT" sz="1900" dirty="0">
                <a:solidFill>
                  <a:srgbClr val="C00000"/>
                </a:solidFill>
                <a:latin typeface="Arial" panose="020B0604020202020204" pitchFamily="34" charset="0"/>
                <a:cs typeface="Arial" panose="020B0604020202020204" pitchFamily="34" charset="0"/>
              </a:rPr>
              <a:t>X</a:t>
            </a:r>
            <a:r>
              <a:rPr lang="pt-PT" sz="1900" dirty="0">
                <a:latin typeface="Arial" panose="020B0604020202020204" pitchFamily="34" charset="0"/>
                <a:cs typeface="Arial" panose="020B0604020202020204" pitchFamily="34" charset="0"/>
              </a:rPr>
              <a:t> </a:t>
            </a:r>
            <a:r>
              <a:rPr lang="pt-PT" sz="1900" b="1" dirty="0">
                <a:latin typeface="Arial" panose="020B0604020202020204" pitchFamily="34" charset="0"/>
                <a:cs typeface="Arial" panose="020B0604020202020204" pitchFamily="34" charset="0"/>
              </a:rPr>
              <a:t>Mito</a:t>
            </a:r>
            <a:r>
              <a:rPr lang="pt-PT" sz="1900" dirty="0">
                <a:latin typeface="Arial" panose="020B0604020202020204" pitchFamily="34" charset="0"/>
                <a:cs typeface="Arial" panose="020B0604020202020204" pitchFamily="34" charset="0"/>
              </a:rPr>
              <a:t>: É muito caro!</a:t>
            </a:r>
          </a:p>
          <a:p>
            <a:pPr marL="0" indent="0" algn="just">
              <a:buNone/>
            </a:pPr>
            <a:r>
              <a:rPr lang="pt-PT" sz="1900" dirty="0">
                <a:latin typeface="Arial" panose="020B0604020202020204" pitchFamily="34" charset="0"/>
                <a:cs typeface="Arial" panose="020B0604020202020204" pitchFamily="34" charset="0"/>
              </a:rPr>
              <a:t>O Programa Erasmus+ disponibilidade bolsas calculadas em função do custo de vida do país de destino. Essas bolsas incluem uma banda de viagem calculada com base na distância. No caso dos alunos com bolsas dos SASUL é atribuído um TOP UP no valor de 250€ p/mês.</a:t>
            </a:r>
            <a:endParaRPr lang="pt-PT"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1323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PT" dirty="0">
                <a:latin typeface="Arial Black"/>
              </a:rPr>
              <a:t>O QUE DEVES FAZER JÁ?</a:t>
            </a:r>
            <a:endParaRPr lang="pt-PT" dirty="0"/>
          </a:p>
        </p:txBody>
      </p:sp>
      <p:sp>
        <p:nvSpPr>
          <p:cNvPr id="3" name="Marcador de Posição de Conteúdo 2"/>
          <p:cNvSpPr>
            <a:spLocks noGrp="1"/>
          </p:cNvSpPr>
          <p:nvPr>
            <p:ph idx="1"/>
          </p:nvPr>
        </p:nvSpPr>
        <p:spPr>
          <a:xfrm>
            <a:off x="522443" y="2317386"/>
            <a:ext cx="11218108" cy="3694176"/>
          </a:xfrm>
        </p:spPr>
        <p:txBody>
          <a:bodyPr>
            <a:normAutofit fontScale="92500" lnSpcReduction="20000"/>
          </a:bodyPr>
          <a:lstStyle/>
          <a:p>
            <a:pPr marL="0" indent="0" algn="just">
              <a:buNone/>
            </a:pPr>
            <a:r>
              <a:rPr lang="pt-PT" sz="1800" dirty="0">
                <a:latin typeface="Arial" panose="020B0604020202020204" pitchFamily="34" charset="0"/>
                <a:cs typeface="Arial" panose="020B0604020202020204" pitchFamily="34" charset="0"/>
              </a:rPr>
              <a:t>Foco no estudos: manter uma média competitiva (relevante para a seriação);</a:t>
            </a:r>
          </a:p>
          <a:p>
            <a:pPr marL="0" indent="0" algn="just">
              <a:buNone/>
            </a:pPr>
            <a:r>
              <a:rPr lang="pt-PT" sz="1800" dirty="0">
                <a:latin typeface="Arial" panose="020B0604020202020204" pitchFamily="34" charset="0"/>
                <a:cs typeface="Arial" panose="020B0604020202020204" pitchFamily="34" charset="0"/>
              </a:rPr>
              <a:t>Proficiência Linguística. Melhorar o domínio do Inglês ou outras línguas;</a:t>
            </a:r>
          </a:p>
          <a:p>
            <a:pPr marL="0" indent="0" algn="just">
              <a:buNone/>
            </a:pPr>
            <a:r>
              <a:rPr lang="pt-PT" sz="1800" dirty="0">
                <a:latin typeface="Arial" panose="020B0604020202020204" pitchFamily="34" charset="0"/>
                <a:cs typeface="Arial" panose="020B0604020202020204" pitchFamily="34" charset="0"/>
              </a:rPr>
              <a:t>Pesquisa Ativa: explorar os testemunhos de alunos </a:t>
            </a:r>
            <a:r>
              <a:rPr lang="pt-PT" sz="1800" i="1" dirty="0">
                <a:latin typeface="Arial" panose="020B0604020202020204" pitchFamily="34" charset="0"/>
                <a:cs typeface="Arial" panose="020B0604020202020204" pitchFamily="34" charset="0"/>
              </a:rPr>
              <a:t>outgoing </a:t>
            </a:r>
            <a:r>
              <a:rPr lang="pt-PT" sz="1800" dirty="0">
                <a:latin typeface="Arial" panose="020B0604020202020204" pitchFamily="34" charset="0"/>
                <a:cs typeface="Arial" panose="020B0604020202020204" pitchFamily="34" charset="0"/>
              </a:rPr>
              <a:t>da FDUL;</a:t>
            </a:r>
          </a:p>
          <a:p>
            <a:pPr marL="0" indent="0" algn="just">
              <a:buNone/>
            </a:pPr>
            <a:r>
              <a:rPr lang="pt-PT" sz="1800" dirty="0">
                <a:latin typeface="Arial" panose="020B0604020202020204" pitchFamily="34" charset="0"/>
                <a:cs typeface="Arial" panose="020B0604020202020204" pitchFamily="34" charset="0"/>
              </a:rPr>
              <a:t>Contacto: visitar o GERI para esclarecer dúvidas. </a:t>
            </a:r>
          </a:p>
          <a:p>
            <a:pPr marL="0" indent="0" algn="just">
              <a:buNone/>
            </a:pPr>
            <a:endParaRPr lang="pt-PT" sz="1800" dirty="0">
              <a:latin typeface="Arial" panose="020B0604020202020204" pitchFamily="34" charset="0"/>
              <a:cs typeface="Arial" panose="020B0604020202020204" pitchFamily="34" charset="0"/>
            </a:endParaRPr>
          </a:p>
          <a:p>
            <a:pPr marL="0" indent="0" algn="just">
              <a:buNone/>
            </a:pPr>
            <a:r>
              <a:rPr lang="pt-PT" sz="1800" b="1" dirty="0">
                <a:latin typeface="Arial" panose="020B0604020202020204" pitchFamily="34" charset="0"/>
                <a:cs typeface="Arial" panose="020B0604020202020204" pitchFamily="34" charset="0"/>
              </a:rPr>
              <a:t>Horário:</a:t>
            </a:r>
          </a:p>
          <a:p>
            <a:pPr marL="0" indent="0" algn="just">
              <a:buNone/>
            </a:pPr>
            <a:r>
              <a:rPr lang="pt-PT" sz="1800" dirty="0">
                <a:latin typeface="Arial" panose="020B0604020202020204" pitchFamily="34" charset="0"/>
                <a:cs typeface="Arial" panose="020B0604020202020204" pitchFamily="34" charset="0"/>
              </a:rPr>
              <a:t>Segunda – Sexta</a:t>
            </a:r>
          </a:p>
          <a:p>
            <a:pPr marL="0" indent="0" algn="just">
              <a:buNone/>
            </a:pPr>
            <a:r>
              <a:rPr lang="pt-PT" sz="1800" dirty="0">
                <a:latin typeface="Arial" panose="020B0604020202020204" pitchFamily="34" charset="0"/>
                <a:cs typeface="Arial" panose="020B0604020202020204" pitchFamily="34" charset="0"/>
              </a:rPr>
              <a:t>10h00 – 12h00</a:t>
            </a:r>
          </a:p>
          <a:p>
            <a:pPr marL="0" indent="0" algn="just">
              <a:buNone/>
            </a:pPr>
            <a:r>
              <a:rPr lang="pt-PT" sz="1800" dirty="0">
                <a:latin typeface="Arial" panose="020B0604020202020204" pitchFamily="34" charset="0"/>
                <a:cs typeface="Arial" panose="020B0604020202020204" pitchFamily="34" charset="0"/>
              </a:rPr>
              <a:t>14h00 – 16h00</a:t>
            </a:r>
          </a:p>
          <a:p>
            <a:pPr marL="0" indent="0" algn="just">
              <a:buNone/>
            </a:pPr>
            <a:r>
              <a:rPr lang="pt-PT" sz="1800" dirty="0">
                <a:latin typeface="Arial" panose="020B0604020202020204" pitchFamily="34" charset="0"/>
                <a:cs typeface="Arial" panose="020B0604020202020204" pitchFamily="34" charset="0"/>
                <a:hlinkClick r:id="rId2"/>
              </a:rPr>
              <a:t>erasmus@fd.ulisboa.pt</a:t>
            </a:r>
            <a:r>
              <a:rPr lang="pt-PT" sz="1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818468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PT" dirty="0">
                <a:latin typeface="Arial Black"/>
              </a:rPr>
              <a:t>CURSOS INTENSIVOS</a:t>
            </a:r>
            <a:endParaRPr lang="pt-PT" dirty="0"/>
          </a:p>
        </p:txBody>
      </p:sp>
      <p:sp>
        <p:nvSpPr>
          <p:cNvPr id="4" name="Marcador de Posição de Conteúdo 3">
            <a:extLst>
              <a:ext uri="{FF2B5EF4-FFF2-40B4-BE49-F238E27FC236}">
                <a16:creationId xmlns:a16="http://schemas.microsoft.com/office/drawing/2014/main" id="{621A7E45-81A2-46DC-BD3D-153B29F4FF8E}"/>
              </a:ext>
            </a:extLst>
          </p:cNvPr>
          <p:cNvSpPr>
            <a:spLocks noGrp="1"/>
          </p:cNvSpPr>
          <p:nvPr>
            <p:ph idx="1"/>
          </p:nvPr>
        </p:nvSpPr>
        <p:spPr>
          <a:xfrm>
            <a:off x="502750" y="2291757"/>
            <a:ext cx="11186499" cy="3694176"/>
          </a:xfrm>
        </p:spPr>
        <p:txBody>
          <a:bodyPr>
            <a:normAutofit fontScale="62500" lnSpcReduction="20000"/>
          </a:bodyPr>
          <a:lstStyle/>
          <a:p>
            <a:pPr marL="0" indent="0" algn="just">
              <a:buNone/>
            </a:pPr>
            <a:r>
              <a:rPr lang="pt-PT" b="0" i="0" dirty="0">
                <a:solidFill>
                  <a:srgbClr val="2B2C36"/>
                </a:solidFill>
                <a:effectLst/>
                <a:latin typeface="Arial" panose="020B0604020202020204" pitchFamily="34" charset="0"/>
                <a:cs typeface="Arial" panose="020B0604020202020204" pitchFamily="34" charset="0"/>
              </a:rPr>
              <a:t>O GERI promove anualmente um programa de Cursos Intensivos, lecionados por um Professor estrangeiro, numa língua estrangeira, sobre um ramo de direito estrangeiro. Estes cursos dirigem-se não só aos alunos em mobilidade, como também aos alunos regulares da FDUL. Cursos lecionados em português são aceites, quando o docente pertence a uma instituição estrangeira de língua oficial portuguesa.</a:t>
            </a:r>
          </a:p>
          <a:p>
            <a:pPr marL="0" indent="0" algn="just">
              <a:buNone/>
            </a:pPr>
            <a:br>
              <a:rPr lang="pt-PT" dirty="0">
                <a:latin typeface="Arial" panose="020B0604020202020204" pitchFamily="34" charset="0"/>
                <a:cs typeface="Arial" panose="020B0604020202020204" pitchFamily="34" charset="0"/>
              </a:rPr>
            </a:br>
            <a:r>
              <a:rPr lang="pt-PT" dirty="0">
                <a:effectLst/>
                <a:latin typeface="Arial" panose="020B0604020202020204" pitchFamily="34" charset="0"/>
                <a:cs typeface="Arial" panose="020B0604020202020204" pitchFamily="34" charset="0"/>
              </a:rPr>
              <a:t>Trata-se de uma forma de oferecer aos alunos da FDUL uma experiência Erasmus “em casa” e de promover o ensino numa língua estrangeira, que também apele aos alunos em mobilidade, proporcionando a todos os que frequentem estes cursos um ensino de Direito com uma dimensão comparada, europeia e global.</a:t>
            </a:r>
          </a:p>
          <a:p>
            <a:pPr marL="0" indent="0">
              <a:buNone/>
            </a:pPr>
            <a:endParaRPr lang="pt-PT" dirty="0"/>
          </a:p>
          <a:p>
            <a:pPr marL="0" indent="0">
              <a:buNone/>
            </a:pPr>
            <a:r>
              <a:rPr lang="pt-PT" dirty="0">
                <a:hlinkClick r:id="rId2"/>
              </a:rPr>
              <a:t>cursosintensivos@fd.ulisboa.pt</a:t>
            </a:r>
            <a:r>
              <a:rPr lang="pt-PT" dirty="0"/>
              <a:t> </a:t>
            </a:r>
            <a:br>
              <a:rPr lang="pt-PT" dirty="0"/>
            </a:br>
            <a:endParaRPr lang="pt-PT" dirty="0"/>
          </a:p>
        </p:txBody>
      </p:sp>
    </p:spTree>
    <p:extLst>
      <p:ext uri="{BB962C8B-B14F-4D97-AF65-F5344CB8AC3E}">
        <p14:creationId xmlns:p14="http://schemas.microsoft.com/office/powerpoint/2010/main" val="3162458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dirty="0"/>
              <a:t>Muito obrigado pela vossa atenção e votos de um excelente ano letivo!</a:t>
            </a:r>
            <a:endParaRPr lang="pt-PT" b="1" dirty="0"/>
          </a:p>
        </p:txBody>
      </p:sp>
    </p:spTree>
    <p:extLst>
      <p:ext uri="{BB962C8B-B14F-4D97-AF65-F5344CB8AC3E}">
        <p14:creationId xmlns:p14="http://schemas.microsoft.com/office/powerpoint/2010/main" val="2890573171"/>
      </p:ext>
    </p:extLst>
  </p:cSld>
  <p:clrMapOvr>
    <a:masterClrMapping/>
  </p:clrMapOvr>
</p:sld>
</file>

<file path=ppt/theme/theme1.xml><?xml version="1.0" encoding="utf-8"?>
<a:theme xmlns:a="http://schemas.openxmlformats.org/drawingml/2006/main" name="AccentBoxVTI">
  <a:themeElements>
    <a:clrScheme name="AnalogousFromLightSeed_2SEEDS">
      <a:dk1>
        <a:srgbClr val="000000"/>
      </a:dk1>
      <a:lt1>
        <a:srgbClr val="FFFFFF"/>
      </a:lt1>
      <a:dk2>
        <a:srgbClr val="413424"/>
      </a:dk2>
      <a:lt2>
        <a:srgbClr val="E2E4E8"/>
      </a:lt2>
      <a:accent1>
        <a:srgbClr val="CA984F"/>
      </a:accent1>
      <a:accent2>
        <a:srgbClr val="DC8E7D"/>
      </a:accent2>
      <a:accent3>
        <a:srgbClr val="A4A560"/>
      </a:accent3>
      <a:accent4>
        <a:srgbClr val="55ADB6"/>
      </a:accent4>
      <a:accent5>
        <a:srgbClr val="72A5D9"/>
      </a:accent5>
      <a:accent6>
        <a:srgbClr val="646CD5"/>
      </a:accent6>
      <a:hlink>
        <a:srgbClr val="6582AC"/>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2024</TotalTime>
  <Words>664</Words>
  <Application>Microsoft Office PowerPoint</Application>
  <PresentationFormat>Ecrã Panorâmico</PresentationFormat>
  <Paragraphs>61</Paragraphs>
  <Slides>10</Slides>
  <Notes>0</Notes>
  <HiddenSlides>0</HiddenSlides>
  <MMClips>0</MMClips>
  <ScaleCrop>false</ScaleCrop>
  <HeadingPairs>
    <vt:vector size="8" baseType="variant">
      <vt:variant>
        <vt:lpstr>Tipos de letra usados</vt:lpstr>
      </vt:variant>
      <vt:variant>
        <vt:i4>4</vt:i4>
      </vt:variant>
      <vt:variant>
        <vt:lpstr>Tema</vt:lpstr>
      </vt:variant>
      <vt:variant>
        <vt:i4>1</vt:i4>
      </vt:variant>
      <vt:variant>
        <vt:lpstr>Títulos dos diapositivos</vt:lpstr>
      </vt:variant>
      <vt:variant>
        <vt:i4>10</vt:i4>
      </vt:variant>
      <vt:variant>
        <vt:lpstr>Apresentações personalizadas</vt:lpstr>
      </vt:variant>
      <vt:variant>
        <vt:i4>1</vt:i4>
      </vt:variant>
    </vt:vector>
  </HeadingPairs>
  <TitlesOfParts>
    <vt:vector size="16" baseType="lpstr">
      <vt:lpstr>Arial</vt:lpstr>
      <vt:lpstr>Arial Black</vt:lpstr>
      <vt:lpstr>Avenir Next LT Pro</vt:lpstr>
      <vt:lpstr>Calibri</vt:lpstr>
      <vt:lpstr>AccentBoxVTI</vt:lpstr>
      <vt:lpstr>GABINETE ERASMUS E DE RELAÇÕES INTERNACIONAIS</vt:lpstr>
      <vt:lpstr>PORQUÊ REALIZAR UM PERÍODO DE MOBILIDADE?</vt:lpstr>
      <vt:lpstr>PROGRAMA ERASMUS VS PROTOCOLOS DE INTERCÂMBIO</vt:lpstr>
      <vt:lpstr>O REQUISITO CRUCIAL: QUANDO POSSO IR?</vt:lpstr>
      <vt:lpstr>CANDIDATURA</vt:lpstr>
      <vt:lpstr>DESTINOS</vt:lpstr>
      <vt:lpstr>MITOS VS REALIDADES</vt:lpstr>
      <vt:lpstr>O QUE DEVES FAZER JÁ?</vt:lpstr>
      <vt:lpstr>CURSOS INTENSIVOS</vt:lpstr>
      <vt:lpstr>Muito obrigado pela vossa atenção e votos de um excelente ano letivo!</vt:lpstr>
      <vt:lpstr>Apresentação personalizada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Andreia Sofia da Silva Caeiro</dc:creator>
  <cp:lastModifiedBy>Andreia Caeiro</cp:lastModifiedBy>
  <cp:revision>211</cp:revision>
  <dcterms:created xsi:type="dcterms:W3CDTF">2020-11-15T13:45:39Z</dcterms:created>
  <dcterms:modified xsi:type="dcterms:W3CDTF">2026-09-10T09:11:08Z</dcterms:modified>
</cp:coreProperties>
</file>