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6"/>
  </p:notesMasterIdLst>
  <p:handoutMasterIdLst>
    <p:handoutMasterId r:id="rId67"/>
  </p:handoutMasterIdLst>
  <p:sldIdLst>
    <p:sldId id="321" r:id="rId2"/>
    <p:sldId id="257" r:id="rId3"/>
    <p:sldId id="262" r:id="rId4"/>
    <p:sldId id="267" r:id="rId5"/>
    <p:sldId id="263" r:id="rId6"/>
    <p:sldId id="264" r:id="rId7"/>
    <p:sldId id="265" r:id="rId8"/>
    <p:sldId id="322" r:id="rId9"/>
    <p:sldId id="266" r:id="rId10"/>
    <p:sldId id="268" r:id="rId11"/>
    <p:sldId id="269" r:id="rId12"/>
    <p:sldId id="270" r:id="rId13"/>
    <p:sldId id="258" r:id="rId14"/>
    <p:sldId id="259" r:id="rId15"/>
    <p:sldId id="260" r:id="rId16"/>
    <p:sldId id="261" r:id="rId17"/>
    <p:sldId id="276" r:id="rId18"/>
    <p:sldId id="277" r:id="rId19"/>
    <p:sldId id="271" r:id="rId20"/>
    <p:sldId id="278" r:id="rId21"/>
    <p:sldId id="272" r:id="rId22"/>
    <p:sldId id="273" r:id="rId23"/>
    <p:sldId id="280" r:id="rId24"/>
    <p:sldId id="274" r:id="rId25"/>
    <p:sldId id="275" r:id="rId26"/>
    <p:sldId id="281" r:id="rId27"/>
    <p:sldId id="282" r:id="rId28"/>
    <p:sldId id="279" r:id="rId29"/>
    <p:sldId id="283" r:id="rId30"/>
    <p:sldId id="284" r:id="rId31"/>
    <p:sldId id="285" r:id="rId32"/>
    <p:sldId id="286" r:id="rId33"/>
    <p:sldId id="287" r:id="rId34"/>
    <p:sldId id="289" r:id="rId35"/>
    <p:sldId id="291" r:id="rId36"/>
    <p:sldId id="290" r:id="rId37"/>
    <p:sldId id="292" r:id="rId38"/>
    <p:sldId id="293" r:id="rId39"/>
    <p:sldId id="294" r:id="rId40"/>
    <p:sldId id="295" r:id="rId41"/>
    <p:sldId id="296" r:id="rId42"/>
    <p:sldId id="299" r:id="rId43"/>
    <p:sldId id="288" r:id="rId44"/>
    <p:sldId id="297" r:id="rId45"/>
    <p:sldId id="298"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Lst>
  <p:sldSz cx="12192000" cy="6858000"/>
  <p:notesSz cx="6858000" cy="9144000"/>
  <p:defaultTextStyle>
    <a:defPPr rtl="0">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67E29-6507-4937-BFDA-95B72A2AF9E4}" v="3" dt="2024-04-02T14:19:43.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Saraiva" userId="bf6a6617de47c160" providerId="LiveId" clId="{4F867E29-6507-4937-BFDA-95B72A2AF9E4}"/>
    <pc:docChg chg="undo redo custSel addSld modSld sldOrd">
      <pc:chgData name="Ruth Saraiva" userId="bf6a6617de47c160" providerId="LiveId" clId="{4F867E29-6507-4937-BFDA-95B72A2AF9E4}" dt="2024-04-02T14:47:39.914" v="392" actId="20577"/>
      <pc:docMkLst>
        <pc:docMk/>
      </pc:docMkLst>
      <pc:sldChg chg="addSp modSp mod ord">
        <pc:chgData name="Ruth Saraiva" userId="bf6a6617de47c160" providerId="LiveId" clId="{4F867E29-6507-4937-BFDA-95B72A2AF9E4}" dt="2024-04-02T14:20:13.511" v="16" actId="1076"/>
        <pc:sldMkLst>
          <pc:docMk/>
          <pc:sldMk cId="2584280759" sldId="257"/>
        </pc:sldMkLst>
        <pc:picChg chg="add mod">
          <ac:chgData name="Ruth Saraiva" userId="bf6a6617de47c160" providerId="LiveId" clId="{4F867E29-6507-4937-BFDA-95B72A2AF9E4}" dt="2024-04-02T14:19:30.568" v="6" actId="1076"/>
          <ac:picMkLst>
            <pc:docMk/>
            <pc:sldMk cId="2584280759" sldId="257"/>
            <ac:picMk id="4" creationId="{5F2B24CE-BAE4-2043-7C7C-0DD3B669C828}"/>
          </ac:picMkLst>
        </pc:picChg>
        <pc:picChg chg="mod">
          <ac:chgData name="Ruth Saraiva" userId="bf6a6617de47c160" providerId="LiveId" clId="{4F867E29-6507-4937-BFDA-95B72A2AF9E4}" dt="2024-04-02T14:20:13.511" v="16" actId="1076"/>
          <ac:picMkLst>
            <pc:docMk/>
            <pc:sldMk cId="2584280759" sldId="257"/>
            <ac:picMk id="6" creationId="{8045422F-7258-40AC-BD2E-2469AA448922}"/>
          </ac:picMkLst>
        </pc:picChg>
      </pc:sldChg>
      <pc:sldChg chg="modSp mod">
        <pc:chgData name="Ruth Saraiva" userId="bf6a6617de47c160" providerId="LiveId" clId="{4F867E29-6507-4937-BFDA-95B72A2AF9E4}" dt="2024-04-02T14:31:35.190" v="143" actId="20577"/>
        <pc:sldMkLst>
          <pc:docMk/>
          <pc:sldMk cId="2235831788" sldId="264"/>
        </pc:sldMkLst>
        <pc:spChg chg="mod">
          <ac:chgData name="Ruth Saraiva" userId="bf6a6617de47c160" providerId="LiveId" clId="{4F867E29-6507-4937-BFDA-95B72A2AF9E4}" dt="2024-04-02T14:31:35.190" v="143" actId="20577"/>
          <ac:spMkLst>
            <pc:docMk/>
            <pc:sldMk cId="2235831788" sldId="264"/>
            <ac:spMk id="3" creationId="{F3E0968B-6385-7F76-2CA9-558EC1490460}"/>
          </ac:spMkLst>
        </pc:spChg>
      </pc:sldChg>
      <pc:sldChg chg="modSp mod">
        <pc:chgData name="Ruth Saraiva" userId="bf6a6617de47c160" providerId="LiveId" clId="{4F867E29-6507-4937-BFDA-95B72A2AF9E4}" dt="2024-04-02T14:32:39.159" v="178" actId="20577"/>
        <pc:sldMkLst>
          <pc:docMk/>
          <pc:sldMk cId="1418981173" sldId="265"/>
        </pc:sldMkLst>
        <pc:spChg chg="mod">
          <ac:chgData name="Ruth Saraiva" userId="bf6a6617de47c160" providerId="LiveId" clId="{4F867E29-6507-4937-BFDA-95B72A2AF9E4}" dt="2024-04-02T14:32:39.159" v="178" actId="20577"/>
          <ac:spMkLst>
            <pc:docMk/>
            <pc:sldMk cId="1418981173" sldId="265"/>
            <ac:spMk id="3" creationId="{C942B6DD-EAF2-FCD4-0C06-FC75DCC19C13}"/>
          </ac:spMkLst>
        </pc:spChg>
      </pc:sldChg>
      <pc:sldChg chg="modSp mod">
        <pc:chgData name="Ruth Saraiva" userId="bf6a6617de47c160" providerId="LiveId" clId="{4F867E29-6507-4937-BFDA-95B72A2AF9E4}" dt="2024-04-02T14:47:39.914" v="392" actId="20577"/>
        <pc:sldMkLst>
          <pc:docMk/>
          <pc:sldMk cId="1317297530" sldId="266"/>
        </pc:sldMkLst>
        <pc:spChg chg="mod">
          <ac:chgData name="Ruth Saraiva" userId="bf6a6617de47c160" providerId="LiveId" clId="{4F867E29-6507-4937-BFDA-95B72A2AF9E4}" dt="2024-04-02T14:47:39.914" v="392" actId="20577"/>
          <ac:spMkLst>
            <pc:docMk/>
            <pc:sldMk cId="1317297530" sldId="266"/>
            <ac:spMk id="3" creationId="{C32BA063-2BE8-A801-D7D4-2256B49EDAAC}"/>
          </ac:spMkLst>
        </pc:spChg>
      </pc:sldChg>
      <pc:sldChg chg="addSp delSp modSp new mod ord modClrScheme chgLayout">
        <pc:chgData name="Ruth Saraiva" userId="bf6a6617de47c160" providerId="LiveId" clId="{4F867E29-6507-4937-BFDA-95B72A2AF9E4}" dt="2024-04-02T14:23:29" v="71" actId="20577"/>
        <pc:sldMkLst>
          <pc:docMk/>
          <pc:sldMk cId="2086951169" sldId="321"/>
        </pc:sldMkLst>
        <pc:spChg chg="del">
          <ac:chgData name="Ruth Saraiva" userId="bf6a6617de47c160" providerId="LiveId" clId="{4F867E29-6507-4937-BFDA-95B72A2AF9E4}" dt="2024-04-02T14:20:01.454" v="13" actId="26606"/>
          <ac:spMkLst>
            <pc:docMk/>
            <pc:sldMk cId="2086951169" sldId="321"/>
            <ac:spMk id="2" creationId="{22B042B9-F1AE-813F-7F50-BBC611A86EFB}"/>
          </ac:spMkLst>
        </pc:spChg>
        <pc:spChg chg="del">
          <ac:chgData name="Ruth Saraiva" userId="bf6a6617de47c160" providerId="LiveId" clId="{4F867E29-6507-4937-BFDA-95B72A2AF9E4}" dt="2024-04-02T14:20:01.454" v="13" actId="26606"/>
          <ac:spMkLst>
            <pc:docMk/>
            <pc:sldMk cId="2086951169" sldId="321"/>
            <ac:spMk id="3" creationId="{66EE6BE0-F962-549E-8AE1-4F52B0085B32}"/>
          </ac:spMkLst>
        </pc:spChg>
        <pc:spChg chg="mod ord">
          <ac:chgData name="Ruth Saraiva" userId="bf6a6617de47c160" providerId="LiveId" clId="{4F867E29-6507-4937-BFDA-95B72A2AF9E4}" dt="2024-04-02T14:20:01.454" v="13" actId="26606"/>
          <ac:spMkLst>
            <pc:docMk/>
            <pc:sldMk cId="2086951169" sldId="321"/>
            <ac:spMk id="4" creationId="{107559A6-1580-06B0-917C-884DBF667236}"/>
          </ac:spMkLst>
        </pc:spChg>
        <pc:spChg chg="add del mod">
          <ac:chgData name="Ruth Saraiva" userId="bf6a6617de47c160" providerId="LiveId" clId="{4F867E29-6507-4937-BFDA-95B72A2AF9E4}" dt="2024-04-02T14:21:29.772" v="54" actId="22"/>
          <ac:spMkLst>
            <pc:docMk/>
            <pc:sldMk cId="2086951169" sldId="321"/>
            <ac:spMk id="7" creationId="{803D0C0E-1A9A-D127-2550-86209BF9F1D1}"/>
          </ac:spMkLst>
        </pc:spChg>
        <pc:spChg chg="add mod">
          <ac:chgData name="Ruth Saraiva" userId="bf6a6617de47c160" providerId="LiveId" clId="{4F867E29-6507-4937-BFDA-95B72A2AF9E4}" dt="2024-04-02T14:23:15.866" v="58" actId="14100"/>
          <ac:spMkLst>
            <pc:docMk/>
            <pc:sldMk cId="2086951169" sldId="321"/>
            <ac:spMk id="10" creationId="{8E183150-6A85-D2E7-F95F-287643C9BF6E}"/>
          </ac:spMkLst>
        </pc:spChg>
        <pc:spChg chg="add mod">
          <ac:chgData name="Ruth Saraiva" userId="bf6a6617de47c160" providerId="LiveId" clId="{4F867E29-6507-4937-BFDA-95B72A2AF9E4}" dt="2024-04-02T14:23:29" v="71" actId="20577"/>
          <ac:spMkLst>
            <pc:docMk/>
            <pc:sldMk cId="2086951169" sldId="321"/>
            <ac:spMk id="12" creationId="{2AE0120A-F99A-1FCF-EE29-71238CB6CE16}"/>
          </ac:spMkLst>
        </pc:spChg>
        <pc:picChg chg="add mod">
          <ac:chgData name="Ruth Saraiva" userId="bf6a6617de47c160" providerId="LiveId" clId="{4F867E29-6507-4937-BFDA-95B72A2AF9E4}" dt="2024-04-02T14:20:01.454" v="13" actId="26606"/>
          <ac:picMkLst>
            <pc:docMk/>
            <pc:sldMk cId="2086951169" sldId="321"/>
            <ac:picMk id="5" creationId="{B6DA472D-8C9B-3B71-B45B-B3FCFC80505B}"/>
          </ac:picMkLst>
        </pc:picChg>
      </pc:sldChg>
      <pc:sldChg chg="modSp new mod">
        <pc:chgData name="Ruth Saraiva" userId="bf6a6617de47c160" providerId="LiveId" clId="{4F867E29-6507-4937-BFDA-95B72A2AF9E4}" dt="2024-04-02T14:46:45.899" v="319" actId="20577"/>
        <pc:sldMkLst>
          <pc:docMk/>
          <pc:sldMk cId="3251176507" sldId="322"/>
        </pc:sldMkLst>
        <pc:spChg chg="mod">
          <ac:chgData name="Ruth Saraiva" userId="bf6a6617de47c160" providerId="LiveId" clId="{4F867E29-6507-4937-BFDA-95B72A2AF9E4}" dt="2024-04-02T14:32:56.656" v="189" actId="20577"/>
          <ac:spMkLst>
            <pc:docMk/>
            <pc:sldMk cId="3251176507" sldId="322"/>
            <ac:spMk id="2" creationId="{2BF5AF73-B276-F3CC-8745-5D61FDE6527E}"/>
          </ac:spMkLst>
        </pc:spChg>
        <pc:spChg chg="mod">
          <ac:chgData name="Ruth Saraiva" userId="bf6a6617de47c160" providerId="LiveId" clId="{4F867E29-6507-4937-BFDA-95B72A2AF9E4}" dt="2024-04-02T14:46:45.899" v="319" actId="20577"/>
          <ac:spMkLst>
            <pc:docMk/>
            <pc:sldMk cId="3251176507" sldId="322"/>
            <ac:spMk id="3" creationId="{27119B70-F69F-A848-15ED-A4DF2DAD8470}"/>
          </ac:spMkLst>
        </pc:spChg>
      </pc:sldChg>
    </pc:docChg>
  </pc:docChgLst>
  <pc:docChgLst>
    <pc:chgData name="Ruth Saraiva" userId="bf6a6617de47c160" providerId="LiveId" clId="{BF9A2E8C-9067-496A-B3F3-7F159DA5C249}"/>
    <pc:docChg chg="modSld">
      <pc:chgData name="Ruth Saraiva" userId="bf6a6617de47c160" providerId="LiveId" clId="{BF9A2E8C-9067-496A-B3F3-7F159DA5C249}" dt="2024-02-05T12:35:48.839" v="81" actId="114"/>
      <pc:docMkLst>
        <pc:docMk/>
      </pc:docMkLst>
      <pc:sldChg chg="modSp mod">
        <pc:chgData name="Ruth Saraiva" userId="bf6a6617de47c160" providerId="LiveId" clId="{BF9A2E8C-9067-496A-B3F3-7F159DA5C249}" dt="2024-02-05T12:12:39.170" v="1" actId="114"/>
        <pc:sldMkLst>
          <pc:docMk/>
          <pc:sldMk cId="3361632431" sldId="270"/>
        </pc:sldMkLst>
        <pc:spChg chg="mod">
          <ac:chgData name="Ruth Saraiva" userId="bf6a6617de47c160" providerId="LiveId" clId="{BF9A2E8C-9067-496A-B3F3-7F159DA5C249}" dt="2024-02-05T12:12:39.170" v="1" actId="114"/>
          <ac:spMkLst>
            <pc:docMk/>
            <pc:sldMk cId="3361632431" sldId="270"/>
            <ac:spMk id="3" creationId="{76F70123-2512-4C2B-B20A-EFDF9B8EE464}"/>
          </ac:spMkLst>
        </pc:spChg>
      </pc:sldChg>
      <pc:sldChg chg="modSp mod">
        <pc:chgData name="Ruth Saraiva" userId="bf6a6617de47c160" providerId="LiveId" clId="{BF9A2E8C-9067-496A-B3F3-7F159DA5C249}" dt="2024-02-05T12:20:43.486" v="5" actId="114"/>
        <pc:sldMkLst>
          <pc:docMk/>
          <pc:sldMk cId="859529466" sldId="279"/>
        </pc:sldMkLst>
        <pc:spChg chg="mod">
          <ac:chgData name="Ruth Saraiva" userId="bf6a6617de47c160" providerId="LiveId" clId="{BF9A2E8C-9067-496A-B3F3-7F159DA5C249}" dt="2024-02-05T12:20:43.486" v="5" actId="114"/>
          <ac:spMkLst>
            <pc:docMk/>
            <pc:sldMk cId="859529466" sldId="279"/>
            <ac:spMk id="3" creationId="{768E826F-F59A-1E47-5AF9-323AF01FC842}"/>
          </ac:spMkLst>
        </pc:spChg>
      </pc:sldChg>
      <pc:sldChg chg="modSp mod">
        <pc:chgData name="Ruth Saraiva" userId="bf6a6617de47c160" providerId="LiveId" clId="{BF9A2E8C-9067-496A-B3F3-7F159DA5C249}" dt="2024-02-05T12:20:13.380" v="4" actId="114"/>
        <pc:sldMkLst>
          <pc:docMk/>
          <pc:sldMk cId="4156074550" sldId="282"/>
        </pc:sldMkLst>
        <pc:spChg chg="mod">
          <ac:chgData name="Ruth Saraiva" userId="bf6a6617de47c160" providerId="LiveId" clId="{BF9A2E8C-9067-496A-B3F3-7F159DA5C249}" dt="2024-02-05T12:20:13.380" v="4" actId="114"/>
          <ac:spMkLst>
            <pc:docMk/>
            <pc:sldMk cId="4156074550" sldId="282"/>
            <ac:spMk id="3" creationId="{2E067FCF-EF96-23F4-8D9E-AAB0C34F60FD}"/>
          </ac:spMkLst>
        </pc:spChg>
      </pc:sldChg>
      <pc:sldChg chg="modSp mod">
        <pc:chgData name="Ruth Saraiva" userId="bf6a6617de47c160" providerId="LiveId" clId="{BF9A2E8C-9067-496A-B3F3-7F159DA5C249}" dt="2024-02-05T12:21:38.705" v="6" actId="114"/>
        <pc:sldMkLst>
          <pc:docMk/>
          <pc:sldMk cId="1292419788" sldId="286"/>
        </pc:sldMkLst>
        <pc:spChg chg="mod">
          <ac:chgData name="Ruth Saraiva" userId="bf6a6617de47c160" providerId="LiveId" clId="{BF9A2E8C-9067-496A-B3F3-7F159DA5C249}" dt="2024-02-05T12:21:38.705" v="6" actId="114"/>
          <ac:spMkLst>
            <pc:docMk/>
            <pc:sldMk cId="1292419788" sldId="286"/>
            <ac:spMk id="3" creationId="{9C5B4130-6A43-C72E-6ED9-AB45068B1E9F}"/>
          </ac:spMkLst>
        </pc:spChg>
      </pc:sldChg>
      <pc:sldChg chg="modSp mod">
        <pc:chgData name="Ruth Saraiva" userId="bf6a6617de47c160" providerId="LiveId" clId="{BF9A2E8C-9067-496A-B3F3-7F159DA5C249}" dt="2024-02-05T12:22:11.374" v="9" actId="20577"/>
        <pc:sldMkLst>
          <pc:docMk/>
          <pc:sldMk cId="4023519368" sldId="287"/>
        </pc:sldMkLst>
        <pc:spChg chg="mod">
          <ac:chgData name="Ruth Saraiva" userId="bf6a6617de47c160" providerId="LiveId" clId="{BF9A2E8C-9067-496A-B3F3-7F159DA5C249}" dt="2024-02-05T12:22:11.374" v="9" actId="20577"/>
          <ac:spMkLst>
            <pc:docMk/>
            <pc:sldMk cId="4023519368" sldId="287"/>
            <ac:spMk id="3" creationId="{C51CDA33-7050-537F-ECA0-1C3B42001966}"/>
          </ac:spMkLst>
        </pc:spChg>
      </pc:sldChg>
      <pc:sldChg chg="modSp mod">
        <pc:chgData name="Ruth Saraiva" userId="bf6a6617de47c160" providerId="LiveId" clId="{BF9A2E8C-9067-496A-B3F3-7F159DA5C249}" dt="2024-02-05T12:24:10.719" v="15" actId="114"/>
        <pc:sldMkLst>
          <pc:docMk/>
          <pc:sldMk cId="2394734974" sldId="290"/>
        </pc:sldMkLst>
        <pc:spChg chg="mod">
          <ac:chgData name="Ruth Saraiva" userId="bf6a6617de47c160" providerId="LiveId" clId="{BF9A2E8C-9067-496A-B3F3-7F159DA5C249}" dt="2024-02-05T12:24:10.719" v="15" actId="114"/>
          <ac:spMkLst>
            <pc:docMk/>
            <pc:sldMk cId="2394734974" sldId="290"/>
            <ac:spMk id="3" creationId="{26F684F2-80CE-2F03-2A75-575F5F8BF6EE}"/>
          </ac:spMkLst>
        </pc:spChg>
      </pc:sldChg>
      <pc:sldChg chg="modSp mod">
        <pc:chgData name="Ruth Saraiva" userId="bf6a6617de47c160" providerId="LiveId" clId="{BF9A2E8C-9067-496A-B3F3-7F159DA5C249}" dt="2024-02-05T12:22:53.878" v="10" actId="114"/>
        <pc:sldMkLst>
          <pc:docMk/>
          <pc:sldMk cId="253390378" sldId="291"/>
        </pc:sldMkLst>
        <pc:spChg chg="mod">
          <ac:chgData name="Ruth Saraiva" userId="bf6a6617de47c160" providerId="LiveId" clId="{BF9A2E8C-9067-496A-B3F3-7F159DA5C249}" dt="2024-02-05T12:22:53.878" v="10" actId="114"/>
          <ac:spMkLst>
            <pc:docMk/>
            <pc:sldMk cId="253390378" sldId="291"/>
            <ac:spMk id="3" creationId="{48931D17-C20D-4CCD-B027-049EAC7134F3}"/>
          </ac:spMkLst>
        </pc:spChg>
      </pc:sldChg>
      <pc:sldChg chg="modSp mod">
        <pc:chgData name="Ruth Saraiva" userId="bf6a6617de47c160" providerId="LiveId" clId="{BF9A2E8C-9067-496A-B3F3-7F159DA5C249}" dt="2024-02-05T12:25:11.771" v="17" actId="12"/>
        <pc:sldMkLst>
          <pc:docMk/>
          <pc:sldMk cId="455402956" sldId="292"/>
        </pc:sldMkLst>
        <pc:spChg chg="mod">
          <ac:chgData name="Ruth Saraiva" userId="bf6a6617de47c160" providerId="LiveId" clId="{BF9A2E8C-9067-496A-B3F3-7F159DA5C249}" dt="2024-02-05T12:25:11.771" v="17" actId="12"/>
          <ac:spMkLst>
            <pc:docMk/>
            <pc:sldMk cId="455402956" sldId="292"/>
            <ac:spMk id="3" creationId="{091A2189-7984-35CB-49E2-EAFC961A3811}"/>
          </ac:spMkLst>
        </pc:spChg>
      </pc:sldChg>
      <pc:sldChg chg="modSp mod">
        <pc:chgData name="Ruth Saraiva" userId="bf6a6617de47c160" providerId="LiveId" clId="{BF9A2E8C-9067-496A-B3F3-7F159DA5C249}" dt="2024-02-05T12:26:30.040" v="22"/>
        <pc:sldMkLst>
          <pc:docMk/>
          <pc:sldMk cId="3017740180" sldId="294"/>
        </pc:sldMkLst>
        <pc:spChg chg="mod">
          <ac:chgData name="Ruth Saraiva" userId="bf6a6617de47c160" providerId="LiveId" clId="{BF9A2E8C-9067-496A-B3F3-7F159DA5C249}" dt="2024-02-05T12:26:30.040" v="22"/>
          <ac:spMkLst>
            <pc:docMk/>
            <pc:sldMk cId="3017740180" sldId="294"/>
            <ac:spMk id="3" creationId="{D0A0A695-9811-46E2-849D-60C6348A0045}"/>
          </ac:spMkLst>
        </pc:spChg>
      </pc:sldChg>
      <pc:sldChg chg="modSp mod">
        <pc:chgData name="Ruth Saraiva" userId="bf6a6617de47c160" providerId="LiveId" clId="{BF9A2E8C-9067-496A-B3F3-7F159DA5C249}" dt="2024-02-05T12:26:55.254" v="24" actId="114"/>
        <pc:sldMkLst>
          <pc:docMk/>
          <pc:sldMk cId="2999765384" sldId="295"/>
        </pc:sldMkLst>
        <pc:spChg chg="mod">
          <ac:chgData name="Ruth Saraiva" userId="bf6a6617de47c160" providerId="LiveId" clId="{BF9A2E8C-9067-496A-B3F3-7F159DA5C249}" dt="2024-02-05T12:26:55.254" v="24" actId="114"/>
          <ac:spMkLst>
            <pc:docMk/>
            <pc:sldMk cId="2999765384" sldId="295"/>
            <ac:spMk id="3" creationId="{7A7C884C-2DCA-4F82-80FC-36340AADD73C}"/>
          </ac:spMkLst>
        </pc:spChg>
      </pc:sldChg>
      <pc:sldChg chg="modSp mod">
        <pc:chgData name="Ruth Saraiva" userId="bf6a6617de47c160" providerId="LiveId" clId="{BF9A2E8C-9067-496A-B3F3-7F159DA5C249}" dt="2024-02-05T12:29:17.226" v="25" actId="114"/>
        <pc:sldMkLst>
          <pc:docMk/>
          <pc:sldMk cId="1151183555" sldId="301"/>
        </pc:sldMkLst>
        <pc:spChg chg="mod">
          <ac:chgData name="Ruth Saraiva" userId="bf6a6617de47c160" providerId="LiveId" clId="{BF9A2E8C-9067-496A-B3F3-7F159DA5C249}" dt="2024-02-05T12:29:17.226" v="25" actId="114"/>
          <ac:spMkLst>
            <pc:docMk/>
            <pc:sldMk cId="1151183555" sldId="301"/>
            <ac:spMk id="1035" creationId="{0A06B194-78AB-2FEA-1AE1-FD623AF8DE45}"/>
          </ac:spMkLst>
        </pc:spChg>
      </pc:sldChg>
      <pc:sldChg chg="modSp mod">
        <pc:chgData name="Ruth Saraiva" userId="bf6a6617de47c160" providerId="LiveId" clId="{BF9A2E8C-9067-496A-B3F3-7F159DA5C249}" dt="2024-02-05T12:29:46.277" v="27" actId="114"/>
        <pc:sldMkLst>
          <pc:docMk/>
          <pc:sldMk cId="4226083424" sldId="303"/>
        </pc:sldMkLst>
        <pc:spChg chg="mod">
          <ac:chgData name="Ruth Saraiva" userId="bf6a6617de47c160" providerId="LiveId" clId="{BF9A2E8C-9067-496A-B3F3-7F159DA5C249}" dt="2024-02-05T12:29:46.277" v="27" actId="114"/>
          <ac:spMkLst>
            <pc:docMk/>
            <pc:sldMk cId="4226083424" sldId="303"/>
            <ac:spMk id="3" creationId="{05F25388-12C0-99A4-5721-A5013B481F16}"/>
          </ac:spMkLst>
        </pc:spChg>
      </pc:sldChg>
      <pc:sldChg chg="modSp mod">
        <pc:chgData name="Ruth Saraiva" userId="bf6a6617de47c160" providerId="LiveId" clId="{BF9A2E8C-9067-496A-B3F3-7F159DA5C249}" dt="2024-02-05T12:30:00.261" v="28" actId="114"/>
        <pc:sldMkLst>
          <pc:docMk/>
          <pc:sldMk cId="3856293018" sldId="304"/>
        </pc:sldMkLst>
        <pc:spChg chg="mod">
          <ac:chgData name="Ruth Saraiva" userId="bf6a6617de47c160" providerId="LiveId" clId="{BF9A2E8C-9067-496A-B3F3-7F159DA5C249}" dt="2024-02-05T12:30:00.261" v="28" actId="114"/>
          <ac:spMkLst>
            <pc:docMk/>
            <pc:sldMk cId="3856293018" sldId="304"/>
            <ac:spMk id="3" creationId="{ED5B809C-6787-B8AA-9DF4-9865B1AADBB7}"/>
          </ac:spMkLst>
        </pc:spChg>
      </pc:sldChg>
      <pc:sldChg chg="modSp mod">
        <pc:chgData name="Ruth Saraiva" userId="bf6a6617de47c160" providerId="LiveId" clId="{BF9A2E8C-9067-496A-B3F3-7F159DA5C249}" dt="2024-02-05T12:30:29.772" v="34" actId="114"/>
        <pc:sldMkLst>
          <pc:docMk/>
          <pc:sldMk cId="890435901" sldId="305"/>
        </pc:sldMkLst>
        <pc:spChg chg="mod">
          <ac:chgData name="Ruth Saraiva" userId="bf6a6617de47c160" providerId="LiveId" clId="{BF9A2E8C-9067-496A-B3F3-7F159DA5C249}" dt="2024-02-05T12:30:29.772" v="34" actId="114"/>
          <ac:spMkLst>
            <pc:docMk/>
            <pc:sldMk cId="890435901" sldId="305"/>
            <ac:spMk id="3" creationId="{A183C4B2-9D1B-0AFB-BBB6-EA14C2673415}"/>
          </ac:spMkLst>
        </pc:spChg>
      </pc:sldChg>
      <pc:sldChg chg="modSp mod">
        <pc:chgData name="Ruth Saraiva" userId="bf6a6617de47c160" providerId="LiveId" clId="{BF9A2E8C-9067-496A-B3F3-7F159DA5C249}" dt="2024-02-05T12:31:17.808" v="40" actId="114"/>
        <pc:sldMkLst>
          <pc:docMk/>
          <pc:sldMk cId="1675751094" sldId="306"/>
        </pc:sldMkLst>
        <pc:spChg chg="mod">
          <ac:chgData name="Ruth Saraiva" userId="bf6a6617de47c160" providerId="LiveId" clId="{BF9A2E8C-9067-496A-B3F3-7F159DA5C249}" dt="2024-02-05T12:31:17.808" v="40" actId="114"/>
          <ac:spMkLst>
            <pc:docMk/>
            <pc:sldMk cId="1675751094" sldId="306"/>
            <ac:spMk id="3" creationId="{ECEE7CFA-AEC4-E2BC-45B3-757D916BEA0D}"/>
          </ac:spMkLst>
        </pc:spChg>
      </pc:sldChg>
      <pc:sldChg chg="modSp mod">
        <pc:chgData name="Ruth Saraiva" userId="bf6a6617de47c160" providerId="LiveId" clId="{BF9A2E8C-9067-496A-B3F3-7F159DA5C249}" dt="2024-02-05T12:31:40.182" v="41" actId="114"/>
        <pc:sldMkLst>
          <pc:docMk/>
          <pc:sldMk cId="2646884180" sldId="307"/>
        </pc:sldMkLst>
        <pc:spChg chg="mod">
          <ac:chgData name="Ruth Saraiva" userId="bf6a6617de47c160" providerId="LiveId" clId="{BF9A2E8C-9067-496A-B3F3-7F159DA5C249}" dt="2024-02-05T12:31:40.182" v="41" actId="114"/>
          <ac:spMkLst>
            <pc:docMk/>
            <pc:sldMk cId="2646884180" sldId="307"/>
            <ac:spMk id="3" creationId="{788DC326-074D-22EC-0A49-4B65DE6C1527}"/>
          </ac:spMkLst>
        </pc:spChg>
      </pc:sldChg>
      <pc:sldChg chg="modSp mod">
        <pc:chgData name="Ruth Saraiva" userId="bf6a6617de47c160" providerId="LiveId" clId="{BF9A2E8C-9067-496A-B3F3-7F159DA5C249}" dt="2024-02-05T12:32:14.066" v="45" actId="20577"/>
        <pc:sldMkLst>
          <pc:docMk/>
          <pc:sldMk cId="1584514220" sldId="308"/>
        </pc:sldMkLst>
        <pc:spChg chg="mod">
          <ac:chgData name="Ruth Saraiva" userId="bf6a6617de47c160" providerId="LiveId" clId="{BF9A2E8C-9067-496A-B3F3-7F159DA5C249}" dt="2024-02-05T12:32:14.066" v="45" actId="20577"/>
          <ac:spMkLst>
            <pc:docMk/>
            <pc:sldMk cId="1584514220" sldId="308"/>
            <ac:spMk id="3" creationId="{942D652E-84DB-4AC0-2DF5-4B373DDC4B86}"/>
          </ac:spMkLst>
        </pc:spChg>
      </pc:sldChg>
      <pc:sldChg chg="modSp mod">
        <pc:chgData name="Ruth Saraiva" userId="bf6a6617de47c160" providerId="LiveId" clId="{BF9A2E8C-9067-496A-B3F3-7F159DA5C249}" dt="2024-02-05T12:32:35.353" v="48" actId="114"/>
        <pc:sldMkLst>
          <pc:docMk/>
          <pc:sldMk cId="805643204" sldId="309"/>
        </pc:sldMkLst>
        <pc:spChg chg="mod">
          <ac:chgData name="Ruth Saraiva" userId="bf6a6617de47c160" providerId="LiveId" clId="{BF9A2E8C-9067-496A-B3F3-7F159DA5C249}" dt="2024-02-05T12:32:35.353" v="48" actId="114"/>
          <ac:spMkLst>
            <pc:docMk/>
            <pc:sldMk cId="805643204" sldId="309"/>
            <ac:spMk id="3" creationId="{11A56146-D533-1741-5FBE-B2CA4FBA55BD}"/>
          </ac:spMkLst>
        </pc:spChg>
      </pc:sldChg>
      <pc:sldChg chg="modSp mod">
        <pc:chgData name="Ruth Saraiva" userId="bf6a6617de47c160" providerId="LiveId" clId="{BF9A2E8C-9067-496A-B3F3-7F159DA5C249}" dt="2024-02-05T12:32:57.378" v="51" actId="20577"/>
        <pc:sldMkLst>
          <pc:docMk/>
          <pc:sldMk cId="1529388920" sldId="310"/>
        </pc:sldMkLst>
        <pc:spChg chg="mod">
          <ac:chgData name="Ruth Saraiva" userId="bf6a6617de47c160" providerId="LiveId" clId="{BF9A2E8C-9067-496A-B3F3-7F159DA5C249}" dt="2024-02-05T12:32:57.378" v="51" actId="20577"/>
          <ac:spMkLst>
            <pc:docMk/>
            <pc:sldMk cId="1529388920" sldId="310"/>
            <ac:spMk id="3" creationId="{40B9543F-F0A4-5ED2-B9F0-B9144BC52A72}"/>
          </ac:spMkLst>
        </pc:spChg>
      </pc:sldChg>
      <pc:sldChg chg="modSp mod">
        <pc:chgData name="Ruth Saraiva" userId="bf6a6617de47c160" providerId="LiveId" clId="{BF9A2E8C-9067-496A-B3F3-7F159DA5C249}" dt="2024-02-05T12:33:46.966" v="54" actId="114"/>
        <pc:sldMkLst>
          <pc:docMk/>
          <pc:sldMk cId="4080056926" sldId="312"/>
        </pc:sldMkLst>
        <pc:spChg chg="mod">
          <ac:chgData name="Ruth Saraiva" userId="bf6a6617de47c160" providerId="LiveId" clId="{BF9A2E8C-9067-496A-B3F3-7F159DA5C249}" dt="2024-02-05T12:33:46.966" v="54" actId="114"/>
          <ac:spMkLst>
            <pc:docMk/>
            <pc:sldMk cId="4080056926" sldId="312"/>
            <ac:spMk id="3" creationId="{728E2E0C-3235-89F6-659C-A1A95BE3DF58}"/>
          </ac:spMkLst>
        </pc:spChg>
      </pc:sldChg>
      <pc:sldChg chg="modSp mod">
        <pc:chgData name="Ruth Saraiva" userId="bf6a6617de47c160" providerId="LiveId" clId="{BF9A2E8C-9067-496A-B3F3-7F159DA5C249}" dt="2024-02-05T12:33:59.165" v="57" actId="114"/>
        <pc:sldMkLst>
          <pc:docMk/>
          <pc:sldMk cId="624169531" sldId="313"/>
        </pc:sldMkLst>
        <pc:spChg chg="mod">
          <ac:chgData name="Ruth Saraiva" userId="bf6a6617de47c160" providerId="LiveId" clId="{BF9A2E8C-9067-496A-B3F3-7F159DA5C249}" dt="2024-02-05T12:33:59.165" v="57" actId="114"/>
          <ac:spMkLst>
            <pc:docMk/>
            <pc:sldMk cId="624169531" sldId="313"/>
            <ac:spMk id="3" creationId="{B02CD14E-8009-3FEE-650C-514EFCC4C652}"/>
          </ac:spMkLst>
        </pc:spChg>
      </pc:sldChg>
      <pc:sldChg chg="modSp mod">
        <pc:chgData name="Ruth Saraiva" userId="bf6a6617de47c160" providerId="LiveId" clId="{BF9A2E8C-9067-496A-B3F3-7F159DA5C249}" dt="2024-02-05T12:34:42.767" v="72" actId="20577"/>
        <pc:sldMkLst>
          <pc:docMk/>
          <pc:sldMk cId="257848278" sldId="314"/>
        </pc:sldMkLst>
        <pc:spChg chg="mod">
          <ac:chgData name="Ruth Saraiva" userId="bf6a6617de47c160" providerId="LiveId" clId="{BF9A2E8C-9067-496A-B3F3-7F159DA5C249}" dt="2024-02-05T12:34:42.767" v="72" actId="20577"/>
          <ac:spMkLst>
            <pc:docMk/>
            <pc:sldMk cId="257848278" sldId="314"/>
            <ac:spMk id="3" creationId="{81CE9AE1-F8CA-3B46-726B-9752A5C47A24}"/>
          </ac:spMkLst>
        </pc:spChg>
      </pc:sldChg>
      <pc:sldChg chg="modSp mod">
        <pc:chgData name="Ruth Saraiva" userId="bf6a6617de47c160" providerId="LiveId" clId="{BF9A2E8C-9067-496A-B3F3-7F159DA5C249}" dt="2024-02-05T12:35:17.708" v="76" actId="114"/>
        <pc:sldMkLst>
          <pc:docMk/>
          <pc:sldMk cId="4095202029" sldId="316"/>
        </pc:sldMkLst>
        <pc:spChg chg="mod">
          <ac:chgData name="Ruth Saraiva" userId="bf6a6617de47c160" providerId="LiveId" clId="{BF9A2E8C-9067-496A-B3F3-7F159DA5C249}" dt="2024-02-05T12:35:17.708" v="76" actId="114"/>
          <ac:spMkLst>
            <pc:docMk/>
            <pc:sldMk cId="4095202029" sldId="316"/>
            <ac:spMk id="3" creationId="{C5B462BC-2918-36E4-36B6-1C2846AD9757}"/>
          </ac:spMkLst>
        </pc:spChg>
      </pc:sldChg>
      <pc:sldChg chg="modSp mod">
        <pc:chgData name="Ruth Saraiva" userId="bf6a6617de47c160" providerId="LiveId" clId="{BF9A2E8C-9067-496A-B3F3-7F159DA5C249}" dt="2024-02-05T12:35:48.839" v="81" actId="114"/>
        <pc:sldMkLst>
          <pc:docMk/>
          <pc:sldMk cId="3260725316" sldId="317"/>
        </pc:sldMkLst>
        <pc:spChg chg="mod">
          <ac:chgData name="Ruth Saraiva" userId="bf6a6617de47c160" providerId="LiveId" clId="{BF9A2E8C-9067-496A-B3F3-7F159DA5C249}" dt="2024-02-05T12:35:48.839" v="81" actId="114"/>
          <ac:spMkLst>
            <pc:docMk/>
            <pc:sldMk cId="3260725316" sldId="317"/>
            <ac:spMk id="3" creationId="{7D064F36-75A5-C3E5-1FBA-5A302CC0B8E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69D4D-4B58-446B-BC81-9D4DF0454B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30489A-801A-4D4B-9B35-81794E2B29F0}">
      <dgm:prSet/>
      <dgm:spPr/>
      <dgm:t>
        <a:bodyPr/>
        <a:lstStyle/>
        <a:p>
          <a:r>
            <a:rPr lang="pt-PT" dirty="0"/>
            <a:t>Elevados custos de </a:t>
          </a:r>
          <a:r>
            <a:rPr lang="pt-PT" dirty="0" err="1"/>
            <a:t>transacção</a:t>
          </a:r>
          <a:endParaRPr lang="en-US" dirty="0"/>
        </a:p>
      </dgm:t>
    </dgm:pt>
    <dgm:pt modelId="{D0AD08F2-C7F1-447D-8A20-5B318AB5A2FB}" type="parTrans" cxnId="{453FEB7C-F990-4F03-BFAE-905D7FE4D398}">
      <dgm:prSet/>
      <dgm:spPr/>
      <dgm:t>
        <a:bodyPr/>
        <a:lstStyle/>
        <a:p>
          <a:endParaRPr lang="en-US"/>
        </a:p>
      </dgm:t>
    </dgm:pt>
    <dgm:pt modelId="{9026E749-0FEC-439D-B978-620212465CB2}" type="sibTrans" cxnId="{453FEB7C-F990-4F03-BFAE-905D7FE4D398}">
      <dgm:prSet/>
      <dgm:spPr/>
      <dgm:t>
        <a:bodyPr/>
        <a:lstStyle/>
        <a:p>
          <a:endParaRPr lang="en-US"/>
        </a:p>
      </dgm:t>
    </dgm:pt>
    <dgm:pt modelId="{438AC5D9-1482-43F6-98E0-40CBCC581F04}">
      <dgm:prSet/>
      <dgm:spPr/>
      <dgm:t>
        <a:bodyPr/>
        <a:lstStyle/>
        <a:p>
          <a:r>
            <a:rPr lang="pt-PT" dirty="0"/>
            <a:t>Complexidade</a:t>
          </a:r>
          <a:endParaRPr lang="en-US" dirty="0"/>
        </a:p>
      </dgm:t>
    </dgm:pt>
    <dgm:pt modelId="{66D53D10-F764-4736-B9A9-5C08530369F9}" type="parTrans" cxnId="{E00D77BD-140F-4093-9AF5-AC74DEB54529}">
      <dgm:prSet/>
      <dgm:spPr/>
      <dgm:t>
        <a:bodyPr/>
        <a:lstStyle/>
        <a:p>
          <a:endParaRPr lang="en-US"/>
        </a:p>
      </dgm:t>
    </dgm:pt>
    <dgm:pt modelId="{05C75FF6-2F49-4AC7-9248-8BB69F6F3FB7}" type="sibTrans" cxnId="{E00D77BD-140F-4093-9AF5-AC74DEB54529}">
      <dgm:prSet/>
      <dgm:spPr/>
      <dgm:t>
        <a:bodyPr/>
        <a:lstStyle/>
        <a:p>
          <a:endParaRPr lang="en-US"/>
        </a:p>
      </dgm:t>
    </dgm:pt>
    <dgm:pt modelId="{E2F197ED-77D2-417E-800F-505A9D321EF7}">
      <dgm:prSet/>
      <dgm:spPr/>
      <dgm:t>
        <a:bodyPr/>
        <a:lstStyle/>
        <a:p>
          <a:r>
            <a:rPr lang="pt-PT" dirty="0"/>
            <a:t>Opacidade</a:t>
          </a:r>
          <a:endParaRPr lang="en-US" dirty="0"/>
        </a:p>
      </dgm:t>
    </dgm:pt>
    <dgm:pt modelId="{D4494E9B-C7FF-4345-ADD5-2EBADF3560EE}" type="parTrans" cxnId="{723D931D-F42F-466B-B405-183FDD6FFFAD}">
      <dgm:prSet/>
      <dgm:spPr/>
      <dgm:t>
        <a:bodyPr/>
        <a:lstStyle/>
        <a:p>
          <a:endParaRPr lang="en-US"/>
        </a:p>
      </dgm:t>
    </dgm:pt>
    <dgm:pt modelId="{4316EBD9-0173-4E8C-9AD4-439FBBFCFE09}" type="sibTrans" cxnId="{723D931D-F42F-466B-B405-183FDD6FFFAD}">
      <dgm:prSet/>
      <dgm:spPr/>
      <dgm:t>
        <a:bodyPr/>
        <a:lstStyle/>
        <a:p>
          <a:endParaRPr lang="en-US"/>
        </a:p>
      </dgm:t>
    </dgm:pt>
    <dgm:pt modelId="{0AC508A6-E055-4582-B946-6452CF4A3559}">
      <dgm:prSet/>
      <dgm:spPr/>
      <dgm:t>
        <a:bodyPr/>
        <a:lstStyle/>
        <a:p>
          <a:r>
            <a:rPr lang="pt-PT" dirty="0"/>
            <a:t>Desalinhamento entre intenção política e legal e aplicação: fosso interpretativo (</a:t>
          </a:r>
          <a:r>
            <a:rPr lang="pt-PT" i="1" dirty="0" err="1"/>
            <a:t>translation</a:t>
          </a:r>
          <a:r>
            <a:rPr lang="pt-PT" i="1" dirty="0"/>
            <a:t> gap)</a:t>
          </a:r>
          <a:endParaRPr lang="en-US" dirty="0"/>
        </a:p>
      </dgm:t>
    </dgm:pt>
    <dgm:pt modelId="{1567013E-1A58-454D-BB76-CBBE255F9425}" type="parTrans" cxnId="{1C773EE2-B224-41EC-B781-C18CE3CFF2FE}">
      <dgm:prSet/>
      <dgm:spPr/>
      <dgm:t>
        <a:bodyPr/>
        <a:lstStyle/>
        <a:p>
          <a:endParaRPr lang="en-US"/>
        </a:p>
      </dgm:t>
    </dgm:pt>
    <dgm:pt modelId="{3EFDEE7E-ABE3-4D73-908A-423C27461311}" type="sibTrans" cxnId="{1C773EE2-B224-41EC-B781-C18CE3CFF2FE}">
      <dgm:prSet/>
      <dgm:spPr/>
      <dgm:t>
        <a:bodyPr/>
        <a:lstStyle/>
        <a:p>
          <a:endParaRPr lang="en-US"/>
        </a:p>
      </dgm:t>
    </dgm:pt>
    <dgm:pt modelId="{E92B99F4-F75F-49DB-B08B-DDD5928E4D79}">
      <dgm:prSet/>
      <dgm:spPr/>
      <dgm:t>
        <a:bodyPr/>
        <a:lstStyle/>
        <a:p>
          <a:r>
            <a:rPr lang="en-US" dirty="0" err="1"/>
            <a:t>Baixo</a:t>
          </a:r>
          <a:r>
            <a:rPr lang="en-US" dirty="0"/>
            <a:t> </a:t>
          </a:r>
          <a:r>
            <a:rPr lang="en-US" dirty="0" err="1"/>
            <a:t>nível</a:t>
          </a:r>
          <a:r>
            <a:rPr lang="en-US" dirty="0"/>
            <a:t> de </a:t>
          </a:r>
          <a:r>
            <a:rPr lang="en-US" dirty="0" err="1"/>
            <a:t>cumprimento</a:t>
          </a:r>
          <a:endParaRPr lang="en-US" dirty="0"/>
        </a:p>
      </dgm:t>
    </dgm:pt>
    <dgm:pt modelId="{A5B6E677-E142-4A37-8B8B-27C45E2C3BA9}" type="parTrans" cxnId="{06893D8F-E33B-4973-8225-7D6B4A092C32}">
      <dgm:prSet/>
      <dgm:spPr/>
      <dgm:t>
        <a:bodyPr/>
        <a:lstStyle/>
        <a:p>
          <a:endParaRPr lang="en-US"/>
        </a:p>
      </dgm:t>
    </dgm:pt>
    <dgm:pt modelId="{145B0C1A-EB69-46B4-96D2-0D0EC5A27EA2}" type="sibTrans" cxnId="{06893D8F-E33B-4973-8225-7D6B4A092C32}">
      <dgm:prSet/>
      <dgm:spPr/>
      <dgm:t>
        <a:bodyPr/>
        <a:lstStyle/>
        <a:p>
          <a:endParaRPr lang="en-US"/>
        </a:p>
      </dgm:t>
    </dgm:pt>
    <dgm:pt modelId="{E829B63B-F83B-48BB-9931-603EC1C8153E}" type="pres">
      <dgm:prSet presAssocID="{78669D4D-4B58-446B-BC81-9D4DF0454BB9}" presName="root" presStyleCnt="0">
        <dgm:presLayoutVars>
          <dgm:dir/>
          <dgm:resizeHandles val="exact"/>
        </dgm:presLayoutVars>
      </dgm:prSet>
      <dgm:spPr/>
    </dgm:pt>
    <dgm:pt modelId="{DD617883-B129-484A-8DB6-1F36BACA27F6}" type="pres">
      <dgm:prSet presAssocID="{1D30489A-801A-4D4B-9B35-81794E2B29F0}" presName="compNode" presStyleCnt="0"/>
      <dgm:spPr/>
    </dgm:pt>
    <dgm:pt modelId="{1BF8922B-EEA0-41C7-B9CA-CDA84F093E24}" type="pres">
      <dgm:prSet presAssocID="{1D30489A-801A-4D4B-9B35-81794E2B29F0}" presName="bgRect" presStyleLbl="bgShp" presStyleIdx="0" presStyleCnt="5"/>
      <dgm:spPr/>
    </dgm:pt>
    <dgm:pt modelId="{288E2538-E8E0-40A2-B70E-33F5704BA1B7}" type="pres">
      <dgm:prSet presAssocID="{1D30489A-801A-4D4B-9B35-81794E2B29F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nheiro"/>
        </a:ext>
      </dgm:extLst>
    </dgm:pt>
    <dgm:pt modelId="{376CD873-A362-4409-AC17-39D6E4446915}" type="pres">
      <dgm:prSet presAssocID="{1D30489A-801A-4D4B-9B35-81794E2B29F0}" presName="spaceRect" presStyleCnt="0"/>
      <dgm:spPr/>
    </dgm:pt>
    <dgm:pt modelId="{AC87E626-6536-447A-8129-9A14058FB292}" type="pres">
      <dgm:prSet presAssocID="{1D30489A-801A-4D4B-9B35-81794E2B29F0}" presName="parTx" presStyleLbl="revTx" presStyleIdx="0" presStyleCnt="5">
        <dgm:presLayoutVars>
          <dgm:chMax val="0"/>
          <dgm:chPref val="0"/>
        </dgm:presLayoutVars>
      </dgm:prSet>
      <dgm:spPr/>
    </dgm:pt>
    <dgm:pt modelId="{F08B9C87-FAD5-4C2E-84CD-C9D3B00A5216}" type="pres">
      <dgm:prSet presAssocID="{9026E749-0FEC-439D-B978-620212465CB2}" presName="sibTrans" presStyleCnt="0"/>
      <dgm:spPr/>
    </dgm:pt>
    <dgm:pt modelId="{50F6714D-539D-4159-8EB1-60496D7541FD}" type="pres">
      <dgm:prSet presAssocID="{438AC5D9-1482-43F6-98E0-40CBCC581F04}" presName="compNode" presStyleCnt="0"/>
      <dgm:spPr/>
    </dgm:pt>
    <dgm:pt modelId="{654BEFF5-5775-41A3-9BE0-A5D5A0EFED1B}" type="pres">
      <dgm:prSet presAssocID="{438AC5D9-1482-43F6-98E0-40CBCC581F04}" presName="bgRect" presStyleLbl="bgShp" presStyleIdx="1" presStyleCnt="5"/>
      <dgm:spPr/>
    </dgm:pt>
    <dgm:pt modelId="{E7B1CBB0-74AB-49CE-85B4-5F934EDF0831}" type="pres">
      <dgm:prSet presAssocID="{438AC5D9-1482-43F6-98E0-40CBCC581F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4827819-9264-4526-88BF-38695C054AC7}" type="pres">
      <dgm:prSet presAssocID="{438AC5D9-1482-43F6-98E0-40CBCC581F04}" presName="spaceRect" presStyleCnt="0"/>
      <dgm:spPr/>
    </dgm:pt>
    <dgm:pt modelId="{DB5DD51E-0477-4B7C-8F18-970638876A7E}" type="pres">
      <dgm:prSet presAssocID="{438AC5D9-1482-43F6-98E0-40CBCC581F04}" presName="parTx" presStyleLbl="revTx" presStyleIdx="1" presStyleCnt="5">
        <dgm:presLayoutVars>
          <dgm:chMax val="0"/>
          <dgm:chPref val="0"/>
        </dgm:presLayoutVars>
      </dgm:prSet>
      <dgm:spPr/>
    </dgm:pt>
    <dgm:pt modelId="{0D7F9A01-20D9-4F25-B19B-93EBDD06EB4A}" type="pres">
      <dgm:prSet presAssocID="{05C75FF6-2F49-4AC7-9248-8BB69F6F3FB7}" presName="sibTrans" presStyleCnt="0"/>
      <dgm:spPr/>
    </dgm:pt>
    <dgm:pt modelId="{722F8342-9ADF-4612-894D-BB0D8CC81C2C}" type="pres">
      <dgm:prSet presAssocID="{E2F197ED-77D2-417E-800F-505A9D321EF7}" presName="compNode" presStyleCnt="0"/>
      <dgm:spPr/>
    </dgm:pt>
    <dgm:pt modelId="{535FCE92-DECF-4922-BE11-D7C5FCBDC1BB}" type="pres">
      <dgm:prSet presAssocID="{E2F197ED-77D2-417E-800F-505A9D321EF7}" presName="bgRect" presStyleLbl="bgShp" presStyleIdx="2" presStyleCnt="5"/>
      <dgm:spPr/>
    </dgm:pt>
    <dgm:pt modelId="{B2EE5999-BA4E-413B-ADB7-2ADAF4B64D3C}" type="pres">
      <dgm:prSet presAssocID="{E2F197ED-77D2-417E-800F-505A9D321E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 de Verificação"/>
        </a:ext>
      </dgm:extLst>
    </dgm:pt>
    <dgm:pt modelId="{8B32EA77-B6EC-4640-9368-AAA275FF4B1D}" type="pres">
      <dgm:prSet presAssocID="{E2F197ED-77D2-417E-800F-505A9D321EF7}" presName="spaceRect" presStyleCnt="0"/>
      <dgm:spPr/>
    </dgm:pt>
    <dgm:pt modelId="{83835976-73B1-4CE6-A0F3-64AD77F6534B}" type="pres">
      <dgm:prSet presAssocID="{E2F197ED-77D2-417E-800F-505A9D321EF7}" presName="parTx" presStyleLbl="revTx" presStyleIdx="2" presStyleCnt="5">
        <dgm:presLayoutVars>
          <dgm:chMax val="0"/>
          <dgm:chPref val="0"/>
        </dgm:presLayoutVars>
      </dgm:prSet>
      <dgm:spPr/>
    </dgm:pt>
    <dgm:pt modelId="{0A9CF5B3-AAA2-4851-B301-B4994D30F5C1}" type="pres">
      <dgm:prSet presAssocID="{4316EBD9-0173-4E8C-9AD4-439FBBFCFE09}" presName="sibTrans" presStyleCnt="0"/>
      <dgm:spPr/>
    </dgm:pt>
    <dgm:pt modelId="{CB3B275A-6A07-4929-A405-5E0ADEFEFE20}" type="pres">
      <dgm:prSet presAssocID="{0AC508A6-E055-4582-B946-6452CF4A3559}" presName="compNode" presStyleCnt="0"/>
      <dgm:spPr/>
    </dgm:pt>
    <dgm:pt modelId="{28CB1528-9D68-4853-A550-802A83A01C75}" type="pres">
      <dgm:prSet presAssocID="{0AC508A6-E055-4582-B946-6452CF4A3559}" presName="bgRect" presStyleLbl="bgShp" presStyleIdx="3" presStyleCnt="5"/>
      <dgm:spPr/>
    </dgm:pt>
    <dgm:pt modelId="{6350D1DA-B315-41BF-A6BE-9A0099E14DA0}" type="pres">
      <dgm:prSet presAssocID="{0AC508A6-E055-4582-B946-6452CF4A355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585A5181-C807-4C01-9B35-0048AC52E04D}" type="pres">
      <dgm:prSet presAssocID="{0AC508A6-E055-4582-B946-6452CF4A3559}" presName="spaceRect" presStyleCnt="0"/>
      <dgm:spPr/>
    </dgm:pt>
    <dgm:pt modelId="{D4BB6D27-AAA1-47E6-84BA-59B3B0E03BA3}" type="pres">
      <dgm:prSet presAssocID="{0AC508A6-E055-4582-B946-6452CF4A3559}" presName="parTx" presStyleLbl="revTx" presStyleIdx="3" presStyleCnt="5">
        <dgm:presLayoutVars>
          <dgm:chMax val="0"/>
          <dgm:chPref val="0"/>
        </dgm:presLayoutVars>
      </dgm:prSet>
      <dgm:spPr/>
    </dgm:pt>
    <dgm:pt modelId="{E830B951-BCC1-4D6C-AAF6-E1CEA3F98EF1}" type="pres">
      <dgm:prSet presAssocID="{3EFDEE7E-ABE3-4D73-908A-423C27461311}" presName="sibTrans" presStyleCnt="0"/>
      <dgm:spPr/>
    </dgm:pt>
    <dgm:pt modelId="{DF6278FE-8973-4289-805A-EF9BA8E3C836}" type="pres">
      <dgm:prSet presAssocID="{E92B99F4-F75F-49DB-B08B-DDD5928E4D79}" presName="compNode" presStyleCnt="0"/>
      <dgm:spPr/>
    </dgm:pt>
    <dgm:pt modelId="{F941CCB6-E4FD-49DE-A2F6-39AAE735F6C6}" type="pres">
      <dgm:prSet presAssocID="{E92B99F4-F75F-49DB-B08B-DDD5928E4D79}" presName="bgRect" presStyleLbl="bgShp" presStyleIdx="4" presStyleCnt="5"/>
      <dgm:spPr/>
    </dgm:pt>
    <dgm:pt modelId="{27EFEEFC-03F1-4CA8-9FD3-5C96FB371EA3}" type="pres">
      <dgm:prSet presAssocID="{E92B99F4-F75F-49DB-B08B-DDD5928E4D7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a de verificação"/>
        </a:ext>
      </dgm:extLst>
    </dgm:pt>
    <dgm:pt modelId="{46AAC708-9245-4A34-8331-698922A48E97}" type="pres">
      <dgm:prSet presAssocID="{E92B99F4-F75F-49DB-B08B-DDD5928E4D79}" presName="spaceRect" presStyleCnt="0"/>
      <dgm:spPr/>
    </dgm:pt>
    <dgm:pt modelId="{9A85ADE7-2BAF-4C69-B396-2EC7C4D2787E}" type="pres">
      <dgm:prSet presAssocID="{E92B99F4-F75F-49DB-B08B-DDD5928E4D79}" presName="parTx" presStyleLbl="revTx" presStyleIdx="4" presStyleCnt="5">
        <dgm:presLayoutVars>
          <dgm:chMax val="0"/>
          <dgm:chPref val="0"/>
        </dgm:presLayoutVars>
      </dgm:prSet>
      <dgm:spPr/>
    </dgm:pt>
  </dgm:ptLst>
  <dgm:cxnLst>
    <dgm:cxn modelId="{586ADF0E-9BC1-4941-902C-BEC896493A05}" type="presOf" srcId="{438AC5D9-1482-43F6-98E0-40CBCC581F04}" destId="{DB5DD51E-0477-4B7C-8F18-970638876A7E}" srcOrd="0" destOrd="0" presId="urn:microsoft.com/office/officeart/2018/2/layout/IconVerticalSolidList"/>
    <dgm:cxn modelId="{723D931D-F42F-466B-B405-183FDD6FFFAD}" srcId="{78669D4D-4B58-446B-BC81-9D4DF0454BB9}" destId="{E2F197ED-77D2-417E-800F-505A9D321EF7}" srcOrd="2" destOrd="0" parTransId="{D4494E9B-C7FF-4345-ADD5-2EBADF3560EE}" sibTransId="{4316EBD9-0173-4E8C-9AD4-439FBBFCFE09}"/>
    <dgm:cxn modelId="{A82E3B21-9209-47BF-898F-2FC51F3C3A6A}" type="presOf" srcId="{0AC508A6-E055-4582-B946-6452CF4A3559}" destId="{D4BB6D27-AAA1-47E6-84BA-59B3B0E03BA3}" srcOrd="0" destOrd="0" presId="urn:microsoft.com/office/officeart/2018/2/layout/IconVerticalSolidList"/>
    <dgm:cxn modelId="{0092CA6F-BD1B-4ACB-90E1-56AAFE9AFA89}" type="presOf" srcId="{78669D4D-4B58-446B-BC81-9D4DF0454BB9}" destId="{E829B63B-F83B-48BB-9931-603EC1C8153E}" srcOrd="0" destOrd="0" presId="urn:microsoft.com/office/officeart/2018/2/layout/IconVerticalSolidList"/>
    <dgm:cxn modelId="{29F27C57-7469-411B-BDE1-DAEB08E0B2FC}" type="presOf" srcId="{E92B99F4-F75F-49DB-B08B-DDD5928E4D79}" destId="{9A85ADE7-2BAF-4C69-B396-2EC7C4D2787E}" srcOrd="0" destOrd="0" presId="urn:microsoft.com/office/officeart/2018/2/layout/IconVerticalSolidList"/>
    <dgm:cxn modelId="{453FEB7C-F990-4F03-BFAE-905D7FE4D398}" srcId="{78669D4D-4B58-446B-BC81-9D4DF0454BB9}" destId="{1D30489A-801A-4D4B-9B35-81794E2B29F0}" srcOrd="0" destOrd="0" parTransId="{D0AD08F2-C7F1-447D-8A20-5B318AB5A2FB}" sibTransId="{9026E749-0FEC-439D-B978-620212465CB2}"/>
    <dgm:cxn modelId="{06893D8F-E33B-4973-8225-7D6B4A092C32}" srcId="{78669D4D-4B58-446B-BC81-9D4DF0454BB9}" destId="{E92B99F4-F75F-49DB-B08B-DDD5928E4D79}" srcOrd="4" destOrd="0" parTransId="{A5B6E677-E142-4A37-8B8B-27C45E2C3BA9}" sibTransId="{145B0C1A-EB69-46B4-96D2-0D0EC5A27EA2}"/>
    <dgm:cxn modelId="{0093D2A0-738D-45C6-8743-C99C983F18F6}" type="presOf" srcId="{1D30489A-801A-4D4B-9B35-81794E2B29F0}" destId="{AC87E626-6536-447A-8129-9A14058FB292}" srcOrd="0" destOrd="0" presId="urn:microsoft.com/office/officeart/2018/2/layout/IconVerticalSolidList"/>
    <dgm:cxn modelId="{E00D77BD-140F-4093-9AF5-AC74DEB54529}" srcId="{78669D4D-4B58-446B-BC81-9D4DF0454BB9}" destId="{438AC5D9-1482-43F6-98E0-40CBCC581F04}" srcOrd="1" destOrd="0" parTransId="{66D53D10-F764-4736-B9A9-5C08530369F9}" sibTransId="{05C75FF6-2F49-4AC7-9248-8BB69F6F3FB7}"/>
    <dgm:cxn modelId="{1C773EE2-B224-41EC-B781-C18CE3CFF2FE}" srcId="{78669D4D-4B58-446B-BC81-9D4DF0454BB9}" destId="{0AC508A6-E055-4582-B946-6452CF4A3559}" srcOrd="3" destOrd="0" parTransId="{1567013E-1A58-454D-BB76-CBBE255F9425}" sibTransId="{3EFDEE7E-ABE3-4D73-908A-423C27461311}"/>
    <dgm:cxn modelId="{15B26EFB-E753-470C-B20A-0B9F228DE3CB}" type="presOf" srcId="{E2F197ED-77D2-417E-800F-505A9D321EF7}" destId="{83835976-73B1-4CE6-A0F3-64AD77F6534B}" srcOrd="0" destOrd="0" presId="urn:microsoft.com/office/officeart/2018/2/layout/IconVerticalSolidList"/>
    <dgm:cxn modelId="{0CDFB5FD-3657-4C59-B975-E301240D17F5}" type="presParOf" srcId="{E829B63B-F83B-48BB-9931-603EC1C8153E}" destId="{DD617883-B129-484A-8DB6-1F36BACA27F6}" srcOrd="0" destOrd="0" presId="urn:microsoft.com/office/officeart/2018/2/layout/IconVerticalSolidList"/>
    <dgm:cxn modelId="{178B6D05-EE0E-4957-B470-1C9CF58694E0}" type="presParOf" srcId="{DD617883-B129-484A-8DB6-1F36BACA27F6}" destId="{1BF8922B-EEA0-41C7-B9CA-CDA84F093E24}" srcOrd="0" destOrd="0" presId="urn:microsoft.com/office/officeart/2018/2/layout/IconVerticalSolidList"/>
    <dgm:cxn modelId="{504B5515-B699-4796-92B0-B30D0C2EC503}" type="presParOf" srcId="{DD617883-B129-484A-8DB6-1F36BACA27F6}" destId="{288E2538-E8E0-40A2-B70E-33F5704BA1B7}" srcOrd="1" destOrd="0" presId="urn:microsoft.com/office/officeart/2018/2/layout/IconVerticalSolidList"/>
    <dgm:cxn modelId="{152B29E7-469A-40C1-8A55-49B5185DA8AA}" type="presParOf" srcId="{DD617883-B129-484A-8DB6-1F36BACA27F6}" destId="{376CD873-A362-4409-AC17-39D6E4446915}" srcOrd="2" destOrd="0" presId="urn:microsoft.com/office/officeart/2018/2/layout/IconVerticalSolidList"/>
    <dgm:cxn modelId="{0D5FE83B-8ECB-4EA3-9174-EAC40F643A2C}" type="presParOf" srcId="{DD617883-B129-484A-8DB6-1F36BACA27F6}" destId="{AC87E626-6536-447A-8129-9A14058FB292}" srcOrd="3" destOrd="0" presId="urn:microsoft.com/office/officeart/2018/2/layout/IconVerticalSolidList"/>
    <dgm:cxn modelId="{1BD5AE98-2325-4F4F-AFDE-665F30F2E8B5}" type="presParOf" srcId="{E829B63B-F83B-48BB-9931-603EC1C8153E}" destId="{F08B9C87-FAD5-4C2E-84CD-C9D3B00A5216}" srcOrd="1" destOrd="0" presId="urn:microsoft.com/office/officeart/2018/2/layout/IconVerticalSolidList"/>
    <dgm:cxn modelId="{1958D9EC-DAD0-4DE8-B069-B1B917FC1B54}" type="presParOf" srcId="{E829B63B-F83B-48BB-9931-603EC1C8153E}" destId="{50F6714D-539D-4159-8EB1-60496D7541FD}" srcOrd="2" destOrd="0" presId="urn:microsoft.com/office/officeart/2018/2/layout/IconVerticalSolidList"/>
    <dgm:cxn modelId="{261998C8-D6C5-4C01-9018-3CEBAA353E99}" type="presParOf" srcId="{50F6714D-539D-4159-8EB1-60496D7541FD}" destId="{654BEFF5-5775-41A3-9BE0-A5D5A0EFED1B}" srcOrd="0" destOrd="0" presId="urn:microsoft.com/office/officeart/2018/2/layout/IconVerticalSolidList"/>
    <dgm:cxn modelId="{B95FFDE9-083C-4FD2-B345-78A07619B92C}" type="presParOf" srcId="{50F6714D-539D-4159-8EB1-60496D7541FD}" destId="{E7B1CBB0-74AB-49CE-85B4-5F934EDF0831}" srcOrd="1" destOrd="0" presId="urn:microsoft.com/office/officeart/2018/2/layout/IconVerticalSolidList"/>
    <dgm:cxn modelId="{75B9151E-E346-4E13-A066-3623D732C861}" type="presParOf" srcId="{50F6714D-539D-4159-8EB1-60496D7541FD}" destId="{24827819-9264-4526-88BF-38695C054AC7}" srcOrd="2" destOrd="0" presId="urn:microsoft.com/office/officeart/2018/2/layout/IconVerticalSolidList"/>
    <dgm:cxn modelId="{B7A9ADF0-FA4C-40EE-8239-D2221275009D}" type="presParOf" srcId="{50F6714D-539D-4159-8EB1-60496D7541FD}" destId="{DB5DD51E-0477-4B7C-8F18-970638876A7E}" srcOrd="3" destOrd="0" presId="urn:microsoft.com/office/officeart/2018/2/layout/IconVerticalSolidList"/>
    <dgm:cxn modelId="{507C76DF-4A9D-4CD0-8975-E16B8D32B9FC}" type="presParOf" srcId="{E829B63B-F83B-48BB-9931-603EC1C8153E}" destId="{0D7F9A01-20D9-4F25-B19B-93EBDD06EB4A}" srcOrd="3" destOrd="0" presId="urn:microsoft.com/office/officeart/2018/2/layout/IconVerticalSolidList"/>
    <dgm:cxn modelId="{0046AD3A-09B2-4124-9C69-667A9D91A8B5}" type="presParOf" srcId="{E829B63B-F83B-48BB-9931-603EC1C8153E}" destId="{722F8342-9ADF-4612-894D-BB0D8CC81C2C}" srcOrd="4" destOrd="0" presId="urn:microsoft.com/office/officeart/2018/2/layout/IconVerticalSolidList"/>
    <dgm:cxn modelId="{AD7A157C-3948-476C-A8A4-52C0706BA200}" type="presParOf" srcId="{722F8342-9ADF-4612-894D-BB0D8CC81C2C}" destId="{535FCE92-DECF-4922-BE11-D7C5FCBDC1BB}" srcOrd="0" destOrd="0" presId="urn:microsoft.com/office/officeart/2018/2/layout/IconVerticalSolidList"/>
    <dgm:cxn modelId="{04EFBE62-8C82-4849-92F0-D5F07E3AADD0}" type="presParOf" srcId="{722F8342-9ADF-4612-894D-BB0D8CC81C2C}" destId="{B2EE5999-BA4E-413B-ADB7-2ADAF4B64D3C}" srcOrd="1" destOrd="0" presId="urn:microsoft.com/office/officeart/2018/2/layout/IconVerticalSolidList"/>
    <dgm:cxn modelId="{CBC6504D-2B19-4602-8A77-A6FE4B556E5E}" type="presParOf" srcId="{722F8342-9ADF-4612-894D-BB0D8CC81C2C}" destId="{8B32EA77-B6EC-4640-9368-AAA275FF4B1D}" srcOrd="2" destOrd="0" presId="urn:microsoft.com/office/officeart/2018/2/layout/IconVerticalSolidList"/>
    <dgm:cxn modelId="{78F7649C-8FD4-445D-A72D-7356755EA852}" type="presParOf" srcId="{722F8342-9ADF-4612-894D-BB0D8CC81C2C}" destId="{83835976-73B1-4CE6-A0F3-64AD77F6534B}" srcOrd="3" destOrd="0" presId="urn:microsoft.com/office/officeart/2018/2/layout/IconVerticalSolidList"/>
    <dgm:cxn modelId="{F0CA19FC-4F2C-4885-A198-7733FC8B2D49}" type="presParOf" srcId="{E829B63B-F83B-48BB-9931-603EC1C8153E}" destId="{0A9CF5B3-AAA2-4851-B301-B4994D30F5C1}" srcOrd="5" destOrd="0" presId="urn:microsoft.com/office/officeart/2018/2/layout/IconVerticalSolidList"/>
    <dgm:cxn modelId="{53A01573-8CC2-4A3B-A8EA-8F4B8E975EC4}" type="presParOf" srcId="{E829B63B-F83B-48BB-9931-603EC1C8153E}" destId="{CB3B275A-6A07-4929-A405-5E0ADEFEFE20}" srcOrd="6" destOrd="0" presId="urn:microsoft.com/office/officeart/2018/2/layout/IconVerticalSolidList"/>
    <dgm:cxn modelId="{70BB6688-B756-4F7C-9AD9-5BA0EBC75290}" type="presParOf" srcId="{CB3B275A-6A07-4929-A405-5E0ADEFEFE20}" destId="{28CB1528-9D68-4853-A550-802A83A01C75}" srcOrd="0" destOrd="0" presId="urn:microsoft.com/office/officeart/2018/2/layout/IconVerticalSolidList"/>
    <dgm:cxn modelId="{E64AA787-9505-4C68-802F-2B8FF821B88E}" type="presParOf" srcId="{CB3B275A-6A07-4929-A405-5E0ADEFEFE20}" destId="{6350D1DA-B315-41BF-A6BE-9A0099E14DA0}" srcOrd="1" destOrd="0" presId="urn:microsoft.com/office/officeart/2018/2/layout/IconVerticalSolidList"/>
    <dgm:cxn modelId="{82711508-F458-45A5-82F8-47655526AC7A}" type="presParOf" srcId="{CB3B275A-6A07-4929-A405-5E0ADEFEFE20}" destId="{585A5181-C807-4C01-9B35-0048AC52E04D}" srcOrd="2" destOrd="0" presId="urn:microsoft.com/office/officeart/2018/2/layout/IconVerticalSolidList"/>
    <dgm:cxn modelId="{FFC4D0BA-3BB1-4B6D-B4DE-AA484D454C2C}" type="presParOf" srcId="{CB3B275A-6A07-4929-A405-5E0ADEFEFE20}" destId="{D4BB6D27-AAA1-47E6-84BA-59B3B0E03BA3}" srcOrd="3" destOrd="0" presId="urn:microsoft.com/office/officeart/2018/2/layout/IconVerticalSolidList"/>
    <dgm:cxn modelId="{89141516-FA3D-4D68-A8C3-85C68324B12E}" type="presParOf" srcId="{E829B63B-F83B-48BB-9931-603EC1C8153E}" destId="{E830B951-BCC1-4D6C-AAF6-E1CEA3F98EF1}" srcOrd="7" destOrd="0" presId="urn:microsoft.com/office/officeart/2018/2/layout/IconVerticalSolidList"/>
    <dgm:cxn modelId="{D8434644-2631-4B1D-A32D-D12ED76177CC}" type="presParOf" srcId="{E829B63B-F83B-48BB-9931-603EC1C8153E}" destId="{DF6278FE-8973-4289-805A-EF9BA8E3C836}" srcOrd="8" destOrd="0" presId="urn:microsoft.com/office/officeart/2018/2/layout/IconVerticalSolidList"/>
    <dgm:cxn modelId="{A9E02680-73F3-4D2F-BCE5-6EAA6A70BEE9}" type="presParOf" srcId="{DF6278FE-8973-4289-805A-EF9BA8E3C836}" destId="{F941CCB6-E4FD-49DE-A2F6-39AAE735F6C6}" srcOrd="0" destOrd="0" presId="urn:microsoft.com/office/officeart/2018/2/layout/IconVerticalSolidList"/>
    <dgm:cxn modelId="{82C8CB35-B12D-4699-820B-75329E052D1E}" type="presParOf" srcId="{DF6278FE-8973-4289-805A-EF9BA8E3C836}" destId="{27EFEEFC-03F1-4CA8-9FD3-5C96FB371EA3}" srcOrd="1" destOrd="0" presId="urn:microsoft.com/office/officeart/2018/2/layout/IconVerticalSolidList"/>
    <dgm:cxn modelId="{8E511414-1207-4C7F-B916-AEF1C2310B38}" type="presParOf" srcId="{DF6278FE-8973-4289-805A-EF9BA8E3C836}" destId="{46AAC708-9245-4A34-8331-698922A48E97}" srcOrd="2" destOrd="0" presId="urn:microsoft.com/office/officeart/2018/2/layout/IconVerticalSolidList"/>
    <dgm:cxn modelId="{EF710D7F-82FB-4C62-994E-CE3E7F0002C8}" type="presParOf" srcId="{DF6278FE-8973-4289-805A-EF9BA8E3C836}" destId="{9A85ADE7-2BAF-4C69-B396-2EC7C4D278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13886-A4FB-4D37-8D71-A00C2CF500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B3ECFC-441C-46DA-AD78-5AF74550E5EE}">
      <dgm:prSet/>
      <dgm:spPr/>
      <dgm:t>
        <a:bodyPr/>
        <a:lstStyle/>
        <a:p>
          <a:r>
            <a:rPr lang="pt-PT"/>
            <a:t>Machine-consumable rules</a:t>
          </a:r>
          <a:endParaRPr lang="en-US"/>
        </a:p>
      </dgm:t>
    </dgm:pt>
    <dgm:pt modelId="{053FED94-5FC5-4636-BAA6-3AD9668559CE}" type="parTrans" cxnId="{67371D57-F665-44D7-A286-A47D30280381}">
      <dgm:prSet/>
      <dgm:spPr/>
      <dgm:t>
        <a:bodyPr/>
        <a:lstStyle/>
        <a:p>
          <a:endParaRPr lang="en-US"/>
        </a:p>
      </dgm:t>
    </dgm:pt>
    <dgm:pt modelId="{4F767FD4-A308-48B9-86D7-B583CAAC0A07}" type="sibTrans" cxnId="{67371D57-F665-44D7-A286-A47D30280381}">
      <dgm:prSet/>
      <dgm:spPr/>
      <dgm:t>
        <a:bodyPr/>
        <a:lstStyle/>
        <a:p>
          <a:endParaRPr lang="en-US"/>
        </a:p>
      </dgm:t>
    </dgm:pt>
    <dgm:pt modelId="{B65994D4-F406-4C01-9F20-D7205F87432D}">
      <dgm:prSet/>
      <dgm:spPr/>
      <dgm:t>
        <a:bodyPr/>
        <a:lstStyle/>
        <a:p>
          <a:r>
            <a:rPr lang="pt-PT" dirty="0"/>
            <a:t>Rule as </a:t>
          </a:r>
          <a:r>
            <a:rPr lang="pt-PT" dirty="0" err="1"/>
            <a:t>Code</a:t>
          </a:r>
          <a:r>
            <a:rPr lang="pt-PT" dirty="0"/>
            <a:t> (</a:t>
          </a:r>
          <a:r>
            <a:rPr lang="pt-PT" dirty="0" err="1"/>
            <a:t>RaC</a:t>
          </a:r>
          <a:r>
            <a:rPr lang="pt-PT" dirty="0"/>
            <a:t>)</a:t>
          </a:r>
          <a:endParaRPr lang="en-US" dirty="0"/>
        </a:p>
      </dgm:t>
    </dgm:pt>
    <dgm:pt modelId="{A66F2F8C-11B0-4ACA-821D-C2B343B33D4C}" type="parTrans" cxnId="{2CED0F3E-04CB-491E-B669-77B09A29877C}">
      <dgm:prSet/>
      <dgm:spPr/>
      <dgm:t>
        <a:bodyPr/>
        <a:lstStyle/>
        <a:p>
          <a:endParaRPr lang="en-US"/>
        </a:p>
      </dgm:t>
    </dgm:pt>
    <dgm:pt modelId="{83C6D24E-875A-48AB-AD4E-B895B4CEF1FB}" type="sibTrans" cxnId="{2CED0F3E-04CB-491E-B669-77B09A29877C}">
      <dgm:prSet/>
      <dgm:spPr/>
      <dgm:t>
        <a:bodyPr/>
        <a:lstStyle/>
        <a:p>
          <a:endParaRPr lang="en-US"/>
        </a:p>
      </dgm:t>
    </dgm:pt>
    <dgm:pt modelId="{D703AC45-634F-47CA-9ED0-34DD1B4CA6D4}">
      <dgm:prSet/>
      <dgm:spPr/>
      <dgm:t>
        <a:bodyPr/>
        <a:lstStyle/>
        <a:p>
          <a:r>
            <a:rPr lang="pt-PT"/>
            <a:t>Smart nudging</a:t>
          </a:r>
          <a:endParaRPr lang="en-US"/>
        </a:p>
      </dgm:t>
    </dgm:pt>
    <dgm:pt modelId="{C0496CE4-5D13-4F23-9673-A082ACD2D3D7}" type="parTrans" cxnId="{A3E6730E-A81A-4F83-A6E8-0C52F9730AAD}">
      <dgm:prSet/>
      <dgm:spPr/>
      <dgm:t>
        <a:bodyPr/>
        <a:lstStyle/>
        <a:p>
          <a:endParaRPr lang="en-US"/>
        </a:p>
      </dgm:t>
    </dgm:pt>
    <dgm:pt modelId="{5B331DCF-25BE-4036-B50F-63BB520C9A18}" type="sibTrans" cxnId="{A3E6730E-A81A-4F83-A6E8-0C52F9730AAD}">
      <dgm:prSet/>
      <dgm:spPr/>
      <dgm:t>
        <a:bodyPr/>
        <a:lstStyle/>
        <a:p>
          <a:endParaRPr lang="en-US"/>
        </a:p>
      </dgm:t>
    </dgm:pt>
    <dgm:pt modelId="{D67F4609-9D7A-47E9-8EA3-629E73B7823F}" type="pres">
      <dgm:prSet presAssocID="{77E13886-A4FB-4D37-8D71-A00C2CF50025}" presName="root" presStyleCnt="0">
        <dgm:presLayoutVars>
          <dgm:dir/>
          <dgm:resizeHandles val="exact"/>
        </dgm:presLayoutVars>
      </dgm:prSet>
      <dgm:spPr/>
    </dgm:pt>
    <dgm:pt modelId="{50C0167B-51EC-433B-B28D-F0D34A18A002}" type="pres">
      <dgm:prSet presAssocID="{99B3ECFC-441C-46DA-AD78-5AF74550E5EE}" presName="compNode" presStyleCnt="0"/>
      <dgm:spPr/>
    </dgm:pt>
    <dgm:pt modelId="{984D7A30-19C4-4C86-BB58-CA69AF2A612F}" type="pres">
      <dgm:prSet presAssocID="{99B3ECFC-441C-46DA-AD78-5AF74550E5EE}" presName="bgRect" presStyleLbl="bgShp" presStyleIdx="0" presStyleCnt="3"/>
      <dgm:spPr/>
    </dgm:pt>
    <dgm:pt modelId="{40E4A309-FAAE-4F8C-AB94-8D5F6400E5E7}" type="pres">
      <dgm:prSet presAssocID="{99B3ECFC-441C-46DA-AD78-5AF74550E5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392CF2A2-249F-4F8F-8823-7C42CA5151A2}" type="pres">
      <dgm:prSet presAssocID="{99B3ECFC-441C-46DA-AD78-5AF74550E5EE}" presName="spaceRect" presStyleCnt="0"/>
      <dgm:spPr/>
    </dgm:pt>
    <dgm:pt modelId="{557C4C16-E2BE-4740-8CCD-92E090B4F2A7}" type="pres">
      <dgm:prSet presAssocID="{99B3ECFC-441C-46DA-AD78-5AF74550E5EE}" presName="parTx" presStyleLbl="revTx" presStyleIdx="0" presStyleCnt="3">
        <dgm:presLayoutVars>
          <dgm:chMax val="0"/>
          <dgm:chPref val="0"/>
        </dgm:presLayoutVars>
      </dgm:prSet>
      <dgm:spPr/>
    </dgm:pt>
    <dgm:pt modelId="{A7192B59-739D-4F62-99AA-627028206022}" type="pres">
      <dgm:prSet presAssocID="{4F767FD4-A308-48B9-86D7-B583CAAC0A07}" presName="sibTrans" presStyleCnt="0"/>
      <dgm:spPr/>
    </dgm:pt>
    <dgm:pt modelId="{FAD38325-1D03-4C21-A3C1-613009F5273C}" type="pres">
      <dgm:prSet presAssocID="{B65994D4-F406-4C01-9F20-D7205F87432D}" presName="compNode" presStyleCnt="0"/>
      <dgm:spPr/>
    </dgm:pt>
    <dgm:pt modelId="{7F53C6EC-2674-47B9-90EF-7FE7E4E6FB76}" type="pres">
      <dgm:prSet presAssocID="{B65994D4-F406-4C01-9F20-D7205F87432D}" presName="bgRect" presStyleLbl="bgShp" presStyleIdx="1" presStyleCnt="3"/>
      <dgm:spPr/>
    </dgm:pt>
    <dgm:pt modelId="{4D9E8B59-B115-42CB-B0B2-DCED54FD5E74}" type="pres">
      <dgm:prSet presAssocID="{B65994D4-F406-4C01-9F20-D7205F8743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quia"/>
        </a:ext>
      </dgm:extLst>
    </dgm:pt>
    <dgm:pt modelId="{CB3E4B07-7152-4F9E-A96D-08FF0FCDBF95}" type="pres">
      <dgm:prSet presAssocID="{B65994D4-F406-4C01-9F20-D7205F87432D}" presName="spaceRect" presStyleCnt="0"/>
      <dgm:spPr/>
    </dgm:pt>
    <dgm:pt modelId="{434913C2-9DF5-4A74-95D7-73C0761D3F4F}" type="pres">
      <dgm:prSet presAssocID="{B65994D4-F406-4C01-9F20-D7205F87432D}" presName="parTx" presStyleLbl="revTx" presStyleIdx="1" presStyleCnt="3">
        <dgm:presLayoutVars>
          <dgm:chMax val="0"/>
          <dgm:chPref val="0"/>
        </dgm:presLayoutVars>
      </dgm:prSet>
      <dgm:spPr/>
    </dgm:pt>
    <dgm:pt modelId="{E837F264-E4AD-4C69-819A-5B8FF41E6071}" type="pres">
      <dgm:prSet presAssocID="{83C6D24E-875A-48AB-AD4E-B895B4CEF1FB}" presName="sibTrans" presStyleCnt="0"/>
      <dgm:spPr/>
    </dgm:pt>
    <dgm:pt modelId="{B9263980-3598-4978-8862-D8950C2CF77D}" type="pres">
      <dgm:prSet presAssocID="{D703AC45-634F-47CA-9ED0-34DD1B4CA6D4}" presName="compNode" presStyleCnt="0"/>
      <dgm:spPr/>
    </dgm:pt>
    <dgm:pt modelId="{7E748B87-3574-43E0-B6F7-BF67A21CFB7A}" type="pres">
      <dgm:prSet presAssocID="{D703AC45-634F-47CA-9ED0-34DD1B4CA6D4}" presName="bgRect" presStyleLbl="bgShp" presStyleIdx="2" presStyleCnt="3"/>
      <dgm:spPr/>
    </dgm:pt>
    <dgm:pt modelId="{77A5F512-B10C-4800-9DAD-2A80B7F4BF31}" type="pres">
      <dgm:prSet presAssocID="{D703AC45-634F-47CA-9ED0-34DD1B4CA6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FEA8B36-79C9-41E5-9552-60AECF50E1CA}" type="pres">
      <dgm:prSet presAssocID="{D703AC45-634F-47CA-9ED0-34DD1B4CA6D4}" presName="spaceRect" presStyleCnt="0"/>
      <dgm:spPr/>
    </dgm:pt>
    <dgm:pt modelId="{EBA787B2-9D56-4F87-A474-9073992133A3}" type="pres">
      <dgm:prSet presAssocID="{D703AC45-634F-47CA-9ED0-34DD1B4CA6D4}" presName="parTx" presStyleLbl="revTx" presStyleIdx="2" presStyleCnt="3">
        <dgm:presLayoutVars>
          <dgm:chMax val="0"/>
          <dgm:chPref val="0"/>
        </dgm:presLayoutVars>
      </dgm:prSet>
      <dgm:spPr/>
    </dgm:pt>
  </dgm:ptLst>
  <dgm:cxnLst>
    <dgm:cxn modelId="{A3E6730E-A81A-4F83-A6E8-0C52F9730AAD}" srcId="{77E13886-A4FB-4D37-8D71-A00C2CF50025}" destId="{D703AC45-634F-47CA-9ED0-34DD1B4CA6D4}" srcOrd="2" destOrd="0" parTransId="{C0496CE4-5D13-4F23-9673-A082ACD2D3D7}" sibTransId="{5B331DCF-25BE-4036-B50F-63BB520C9A18}"/>
    <dgm:cxn modelId="{7CFB583A-C38A-4B3A-87DB-C934AFAD796B}" type="presOf" srcId="{77E13886-A4FB-4D37-8D71-A00C2CF50025}" destId="{D67F4609-9D7A-47E9-8EA3-629E73B7823F}" srcOrd="0" destOrd="0" presId="urn:microsoft.com/office/officeart/2018/2/layout/IconVerticalSolidList"/>
    <dgm:cxn modelId="{2CED0F3E-04CB-491E-B669-77B09A29877C}" srcId="{77E13886-A4FB-4D37-8D71-A00C2CF50025}" destId="{B65994D4-F406-4C01-9F20-D7205F87432D}" srcOrd="1" destOrd="0" parTransId="{A66F2F8C-11B0-4ACA-821D-C2B343B33D4C}" sibTransId="{83C6D24E-875A-48AB-AD4E-B895B4CEF1FB}"/>
    <dgm:cxn modelId="{67371D57-F665-44D7-A286-A47D30280381}" srcId="{77E13886-A4FB-4D37-8D71-A00C2CF50025}" destId="{99B3ECFC-441C-46DA-AD78-5AF74550E5EE}" srcOrd="0" destOrd="0" parTransId="{053FED94-5FC5-4636-BAA6-3AD9668559CE}" sibTransId="{4F767FD4-A308-48B9-86D7-B583CAAC0A07}"/>
    <dgm:cxn modelId="{2F016258-BE42-4F1D-A69E-A235F509B2DA}" type="presOf" srcId="{B65994D4-F406-4C01-9F20-D7205F87432D}" destId="{434913C2-9DF5-4A74-95D7-73C0761D3F4F}" srcOrd="0" destOrd="0" presId="urn:microsoft.com/office/officeart/2018/2/layout/IconVerticalSolidList"/>
    <dgm:cxn modelId="{6CCC52C2-B1A2-4207-AA24-FA34E1F8F8DF}" type="presOf" srcId="{99B3ECFC-441C-46DA-AD78-5AF74550E5EE}" destId="{557C4C16-E2BE-4740-8CCD-92E090B4F2A7}" srcOrd="0" destOrd="0" presId="urn:microsoft.com/office/officeart/2018/2/layout/IconVerticalSolidList"/>
    <dgm:cxn modelId="{F47068F6-D9BA-4F97-89D2-A49E1D15D576}" type="presOf" srcId="{D703AC45-634F-47CA-9ED0-34DD1B4CA6D4}" destId="{EBA787B2-9D56-4F87-A474-9073992133A3}" srcOrd="0" destOrd="0" presId="urn:microsoft.com/office/officeart/2018/2/layout/IconVerticalSolidList"/>
    <dgm:cxn modelId="{A2C14996-6EAB-4CC0-A547-8A874F86EFFE}" type="presParOf" srcId="{D67F4609-9D7A-47E9-8EA3-629E73B7823F}" destId="{50C0167B-51EC-433B-B28D-F0D34A18A002}" srcOrd="0" destOrd="0" presId="urn:microsoft.com/office/officeart/2018/2/layout/IconVerticalSolidList"/>
    <dgm:cxn modelId="{153CF20D-3717-47BA-83C9-BF7C44BF1F47}" type="presParOf" srcId="{50C0167B-51EC-433B-B28D-F0D34A18A002}" destId="{984D7A30-19C4-4C86-BB58-CA69AF2A612F}" srcOrd="0" destOrd="0" presId="urn:microsoft.com/office/officeart/2018/2/layout/IconVerticalSolidList"/>
    <dgm:cxn modelId="{2741AD10-07A4-4AE9-A260-447BC4E5E9C2}" type="presParOf" srcId="{50C0167B-51EC-433B-B28D-F0D34A18A002}" destId="{40E4A309-FAAE-4F8C-AB94-8D5F6400E5E7}" srcOrd="1" destOrd="0" presId="urn:microsoft.com/office/officeart/2018/2/layout/IconVerticalSolidList"/>
    <dgm:cxn modelId="{DF4B9EA1-EBCF-4C66-A9C7-ACCE6EF5CAD3}" type="presParOf" srcId="{50C0167B-51EC-433B-B28D-F0D34A18A002}" destId="{392CF2A2-249F-4F8F-8823-7C42CA5151A2}" srcOrd="2" destOrd="0" presId="urn:microsoft.com/office/officeart/2018/2/layout/IconVerticalSolidList"/>
    <dgm:cxn modelId="{3056D490-BB3F-4CEA-A080-20DDC0945896}" type="presParOf" srcId="{50C0167B-51EC-433B-B28D-F0D34A18A002}" destId="{557C4C16-E2BE-4740-8CCD-92E090B4F2A7}" srcOrd="3" destOrd="0" presId="urn:microsoft.com/office/officeart/2018/2/layout/IconVerticalSolidList"/>
    <dgm:cxn modelId="{8F98286D-CB1F-4071-9D79-8D66EB7D3D71}" type="presParOf" srcId="{D67F4609-9D7A-47E9-8EA3-629E73B7823F}" destId="{A7192B59-739D-4F62-99AA-627028206022}" srcOrd="1" destOrd="0" presId="urn:microsoft.com/office/officeart/2018/2/layout/IconVerticalSolidList"/>
    <dgm:cxn modelId="{743854B9-9821-4C0F-8CE9-F30F85D56FED}" type="presParOf" srcId="{D67F4609-9D7A-47E9-8EA3-629E73B7823F}" destId="{FAD38325-1D03-4C21-A3C1-613009F5273C}" srcOrd="2" destOrd="0" presId="urn:microsoft.com/office/officeart/2018/2/layout/IconVerticalSolidList"/>
    <dgm:cxn modelId="{4E428954-BBF6-4E8B-9DBA-8F5979FACED8}" type="presParOf" srcId="{FAD38325-1D03-4C21-A3C1-613009F5273C}" destId="{7F53C6EC-2674-47B9-90EF-7FE7E4E6FB76}" srcOrd="0" destOrd="0" presId="urn:microsoft.com/office/officeart/2018/2/layout/IconVerticalSolidList"/>
    <dgm:cxn modelId="{A43EBC8D-15C0-4FBC-AD25-930A0FDC0D42}" type="presParOf" srcId="{FAD38325-1D03-4C21-A3C1-613009F5273C}" destId="{4D9E8B59-B115-42CB-B0B2-DCED54FD5E74}" srcOrd="1" destOrd="0" presId="urn:microsoft.com/office/officeart/2018/2/layout/IconVerticalSolidList"/>
    <dgm:cxn modelId="{2418A283-BF74-42EC-B68A-3316B163357D}" type="presParOf" srcId="{FAD38325-1D03-4C21-A3C1-613009F5273C}" destId="{CB3E4B07-7152-4F9E-A96D-08FF0FCDBF95}" srcOrd="2" destOrd="0" presId="urn:microsoft.com/office/officeart/2018/2/layout/IconVerticalSolidList"/>
    <dgm:cxn modelId="{A280270D-63A7-46F5-8AFB-C94CBC0AAB1A}" type="presParOf" srcId="{FAD38325-1D03-4C21-A3C1-613009F5273C}" destId="{434913C2-9DF5-4A74-95D7-73C0761D3F4F}" srcOrd="3" destOrd="0" presId="urn:microsoft.com/office/officeart/2018/2/layout/IconVerticalSolidList"/>
    <dgm:cxn modelId="{482FA185-E94B-4AB8-A23E-3B058FCA7107}" type="presParOf" srcId="{D67F4609-9D7A-47E9-8EA3-629E73B7823F}" destId="{E837F264-E4AD-4C69-819A-5B8FF41E6071}" srcOrd="3" destOrd="0" presId="urn:microsoft.com/office/officeart/2018/2/layout/IconVerticalSolidList"/>
    <dgm:cxn modelId="{788CAD63-E827-466E-AB44-F811440D5EA9}" type="presParOf" srcId="{D67F4609-9D7A-47E9-8EA3-629E73B7823F}" destId="{B9263980-3598-4978-8862-D8950C2CF77D}" srcOrd="4" destOrd="0" presId="urn:microsoft.com/office/officeart/2018/2/layout/IconVerticalSolidList"/>
    <dgm:cxn modelId="{2C5A97FD-B391-4441-97DD-96566F76BD1A}" type="presParOf" srcId="{B9263980-3598-4978-8862-D8950C2CF77D}" destId="{7E748B87-3574-43E0-B6F7-BF67A21CFB7A}" srcOrd="0" destOrd="0" presId="urn:microsoft.com/office/officeart/2018/2/layout/IconVerticalSolidList"/>
    <dgm:cxn modelId="{7DC62556-FCF5-42E3-A56B-AF9A61B2EB56}" type="presParOf" srcId="{B9263980-3598-4978-8862-D8950C2CF77D}" destId="{77A5F512-B10C-4800-9DAD-2A80B7F4BF31}" srcOrd="1" destOrd="0" presId="urn:microsoft.com/office/officeart/2018/2/layout/IconVerticalSolidList"/>
    <dgm:cxn modelId="{605B5641-DACF-4E70-B413-AF4863F190DD}" type="presParOf" srcId="{B9263980-3598-4978-8862-D8950C2CF77D}" destId="{5FEA8B36-79C9-41E5-9552-60AECF50E1CA}" srcOrd="2" destOrd="0" presId="urn:microsoft.com/office/officeart/2018/2/layout/IconVerticalSolidList"/>
    <dgm:cxn modelId="{F93AB99C-D4D3-4EA5-AA2B-7C258E435B96}" type="presParOf" srcId="{B9263980-3598-4978-8862-D8950C2CF77D}" destId="{EBA787B2-9D56-4F87-A474-9073992133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8922B-EEA0-41C7-B9CA-CDA84F093E24}">
      <dsp:nvSpPr>
        <dsp:cNvPr id="0" name=""/>
        <dsp:cNvSpPr/>
      </dsp:nvSpPr>
      <dsp:spPr>
        <a:xfrm>
          <a:off x="0" y="408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E2538-E8E0-40A2-B70E-33F5704BA1B7}">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87E626-6536-447A-8129-9A14058FB292}">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pt-PT" sz="1600" kern="1200" dirty="0"/>
            <a:t>Elevados custos de </a:t>
          </a:r>
          <a:r>
            <a:rPr lang="pt-PT" sz="1600" kern="1200" dirty="0" err="1"/>
            <a:t>transacção</a:t>
          </a:r>
          <a:endParaRPr lang="en-US" sz="1600" kern="1200" dirty="0"/>
        </a:p>
      </dsp:txBody>
      <dsp:txXfrm>
        <a:off x="1005339" y="4086"/>
        <a:ext cx="4900841" cy="870424"/>
      </dsp:txXfrm>
    </dsp:sp>
    <dsp:sp modelId="{654BEFF5-5775-41A3-9BE0-A5D5A0EFED1B}">
      <dsp:nvSpPr>
        <dsp:cNvPr id="0" name=""/>
        <dsp:cNvSpPr/>
      </dsp:nvSpPr>
      <dsp:spPr>
        <a:xfrm>
          <a:off x="0" y="109211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1CBB0-74AB-49CE-85B4-5F934EDF0831}">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DD51E-0477-4B7C-8F18-970638876A7E}">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pt-PT" sz="1600" kern="1200" dirty="0"/>
            <a:t>Complexidade</a:t>
          </a:r>
          <a:endParaRPr lang="en-US" sz="1600" kern="1200" dirty="0"/>
        </a:p>
      </dsp:txBody>
      <dsp:txXfrm>
        <a:off x="1005339" y="1092116"/>
        <a:ext cx="4900841" cy="870424"/>
      </dsp:txXfrm>
    </dsp:sp>
    <dsp:sp modelId="{535FCE92-DECF-4922-BE11-D7C5FCBDC1BB}">
      <dsp:nvSpPr>
        <dsp:cNvPr id="0" name=""/>
        <dsp:cNvSpPr/>
      </dsp:nvSpPr>
      <dsp:spPr>
        <a:xfrm>
          <a:off x="0" y="218014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E5999-BA4E-413B-ADB7-2ADAF4B64D3C}">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835976-73B1-4CE6-A0F3-64AD77F6534B}">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pt-PT" sz="1600" kern="1200" dirty="0"/>
            <a:t>Opacidade</a:t>
          </a:r>
          <a:endParaRPr lang="en-US" sz="1600" kern="1200" dirty="0"/>
        </a:p>
      </dsp:txBody>
      <dsp:txXfrm>
        <a:off x="1005339" y="2180146"/>
        <a:ext cx="4900841" cy="870424"/>
      </dsp:txXfrm>
    </dsp:sp>
    <dsp:sp modelId="{28CB1528-9D68-4853-A550-802A83A01C75}">
      <dsp:nvSpPr>
        <dsp:cNvPr id="0" name=""/>
        <dsp:cNvSpPr/>
      </dsp:nvSpPr>
      <dsp:spPr>
        <a:xfrm>
          <a:off x="0" y="326817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0D1DA-B315-41BF-A6BE-9A0099E14DA0}">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B6D27-AAA1-47E6-84BA-59B3B0E03BA3}">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pt-PT" sz="1600" kern="1200" dirty="0"/>
            <a:t>Desalinhamento entre intenção política e legal e aplicação: fosso interpretativo (</a:t>
          </a:r>
          <a:r>
            <a:rPr lang="pt-PT" sz="1600" i="1" kern="1200" dirty="0" err="1"/>
            <a:t>translation</a:t>
          </a:r>
          <a:r>
            <a:rPr lang="pt-PT" sz="1600" i="1" kern="1200" dirty="0"/>
            <a:t> gap)</a:t>
          </a:r>
          <a:endParaRPr lang="en-US" sz="1600" kern="1200" dirty="0"/>
        </a:p>
      </dsp:txBody>
      <dsp:txXfrm>
        <a:off x="1005339" y="3268177"/>
        <a:ext cx="4900841" cy="870424"/>
      </dsp:txXfrm>
    </dsp:sp>
    <dsp:sp modelId="{F941CCB6-E4FD-49DE-A2F6-39AAE735F6C6}">
      <dsp:nvSpPr>
        <dsp:cNvPr id="0" name=""/>
        <dsp:cNvSpPr/>
      </dsp:nvSpPr>
      <dsp:spPr>
        <a:xfrm>
          <a:off x="0" y="435620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FEEFC-03F1-4CA8-9FD3-5C96FB371EA3}">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85ADE7-2BAF-4C69-B396-2EC7C4D2787E}">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711200">
            <a:lnSpc>
              <a:spcPct val="90000"/>
            </a:lnSpc>
            <a:spcBef>
              <a:spcPct val="0"/>
            </a:spcBef>
            <a:spcAft>
              <a:spcPct val="35000"/>
            </a:spcAft>
            <a:buNone/>
          </a:pPr>
          <a:r>
            <a:rPr lang="en-US" sz="1600" kern="1200" dirty="0" err="1"/>
            <a:t>Baixo</a:t>
          </a:r>
          <a:r>
            <a:rPr lang="en-US" sz="1600" kern="1200" dirty="0"/>
            <a:t> </a:t>
          </a:r>
          <a:r>
            <a:rPr lang="en-US" sz="1600" kern="1200" dirty="0" err="1"/>
            <a:t>nível</a:t>
          </a:r>
          <a:r>
            <a:rPr lang="en-US" sz="1600" kern="1200" dirty="0"/>
            <a:t> de </a:t>
          </a:r>
          <a:r>
            <a:rPr lang="en-US" sz="1600" kern="1200" dirty="0" err="1"/>
            <a:t>cumprimento</a:t>
          </a:r>
          <a:endParaRPr lang="en-US" sz="1600" kern="1200" dirty="0"/>
        </a:p>
      </dsp:txBody>
      <dsp:txXfrm>
        <a:off x="1005339" y="4356207"/>
        <a:ext cx="4900841" cy="870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D7A30-19C4-4C86-BB58-CA69AF2A612F}">
      <dsp:nvSpPr>
        <dsp:cNvPr id="0" name=""/>
        <dsp:cNvSpPr/>
      </dsp:nvSpPr>
      <dsp:spPr>
        <a:xfrm>
          <a:off x="0" y="638"/>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4A309-FAAE-4F8C-AB94-8D5F6400E5E7}">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C4C16-E2BE-4740-8CCD-92E090B4F2A7}">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90000"/>
            </a:lnSpc>
            <a:spcBef>
              <a:spcPct val="0"/>
            </a:spcBef>
            <a:spcAft>
              <a:spcPct val="35000"/>
            </a:spcAft>
            <a:buNone/>
          </a:pPr>
          <a:r>
            <a:rPr lang="pt-PT" sz="2500" kern="1200"/>
            <a:t>Machine-consumable rules</a:t>
          </a:r>
          <a:endParaRPr lang="en-US" sz="2500" kern="1200"/>
        </a:p>
      </dsp:txBody>
      <dsp:txXfrm>
        <a:off x="1725715" y="638"/>
        <a:ext cx="4180465" cy="1494125"/>
      </dsp:txXfrm>
    </dsp:sp>
    <dsp:sp modelId="{7F53C6EC-2674-47B9-90EF-7FE7E4E6FB76}">
      <dsp:nvSpPr>
        <dsp:cNvPr id="0" name=""/>
        <dsp:cNvSpPr/>
      </dsp:nvSpPr>
      <dsp:spPr>
        <a:xfrm>
          <a:off x="0" y="1868296"/>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E8B59-B115-42CB-B0B2-DCED54FD5E74}">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4913C2-9DF5-4A74-95D7-73C0761D3F4F}">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90000"/>
            </a:lnSpc>
            <a:spcBef>
              <a:spcPct val="0"/>
            </a:spcBef>
            <a:spcAft>
              <a:spcPct val="35000"/>
            </a:spcAft>
            <a:buNone/>
          </a:pPr>
          <a:r>
            <a:rPr lang="pt-PT" sz="2500" kern="1200" dirty="0"/>
            <a:t>Rule as </a:t>
          </a:r>
          <a:r>
            <a:rPr lang="pt-PT" sz="2500" kern="1200" dirty="0" err="1"/>
            <a:t>Code</a:t>
          </a:r>
          <a:r>
            <a:rPr lang="pt-PT" sz="2500" kern="1200" dirty="0"/>
            <a:t> (</a:t>
          </a:r>
          <a:r>
            <a:rPr lang="pt-PT" sz="2500" kern="1200" dirty="0" err="1"/>
            <a:t>RaC</a:t>
          </a:r>
          <a:r>
            <a:rPr lang="pt-PT" sz="2500" kern="1200" dirty="0"/>
            <a:t>)</a:t>
          </a:r>
          <a:endParaRPr lang="en-US" sz="2500" kern="1200" dirty="0"/>
        </a:p>
      </dsp:txBody>
      <dsp:txXfrm>
        <a:off x="1725715" y="1868296"/>
        <a:ext cx="4180465" cy="1494125"/>
      </dsp:txXfrm>
    </dsp:sp>
    <dsp:sp modelId="{7E748B87-3574-43E0-B6F7-BF67A21CFB7A}">
      <dsp:nvSpPr>
        <dsp:cNvPr id="0" name=""/>
        <dsp:cNvSpPr/>
      </dsp:nvSpPr>
      <dsp:spPr>
        <a:xfrm>
          <a:off x="0" y="3735953"/>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5F512-B10C-4800-9DAD-2A80B7F4BF31}">
      <dsp:nvSpPr>
        <dsp:cNvPr id="0" name=""/>
        <dsp:cNvSpPr/>
      </dsp:nvSpPr>
      <dsp:spPr>
        <a:xfrm>
          <a:off x="451973" y="4072131"/>
          <a:ext cx="821769" cy="821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A787B2-9D56-4F87-A474-9073992133A3}">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90000"/>
            </a:lnSpc>
            <a:spcBef>
              <a:spcPct val="0"/>
            </a:spcBef>
            <a:spcAft>
              <a:spcPct val="35000"/>
            </a:spcAft>
            <a:buNone/>
          </a:pPr>
          <a:r>
            <a:rPr lang="pt-PT" sz="2500" kern="1200"/>
            <a:t>Smart nudging</a:t>
          </a:r>
          <a:endParaRPr lang="en-US" sz="2500" kern="1200"/>
        </a:p>
      </dsp:txBody>
      <dsp:txXfrm>
        <a:off x="1725715" y="3735953"/>
        <a:ext cx="4180465" cy="14941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18C792-E169-4A1A-82FF-FF2DF6857EA9}" type="datetime1">
              <a:rPr lang="pt-PT" smtClean="0"/>
              <a:t>02/04/2024</a:t>
            </a:fld>
            <a:endParaRPr lang="en-US" dirty="0"/>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4DF692F-F47A-412D-9594-5743C618BA29}" type="datetime1">
              <a:rPr lang="pt-PT" smtClean="0"/>
              <a:t>02/04/2024</a:t>
            </a:fld>
            <a:endParaRPr lang="en-US"/>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pt"/>
              <a:t>Clique para editar os Estilos de texto do modelo global</a:t>
            </a:r>
            <a:endParaRPr lang="en-US"/>
          </a:p>
          <a:p>
            <a:pPr lvl="1" rtl="0"/>
            <a:r>
              <a:rPr lang="pt-pt"/>
              <a:t>Segundo nível</a:t>
            </a:r>
          </a:p>
          <a:p>
            <a:pPr lvl="2" rtl="0"/>
            <a:r>
              <a:rPr lang="pt-pt"/>
              <a:t>Terceiro nível</a:t>
            </a:r>
          </a:p>
          <a:p>
            <a:pPr lvl="3" rtl="0"/>
            <a:r>
              <a:rPr lang="pt-pt"/>
              <a:t>Quarto nível</a:t>
            </a:r>
          </a:p>
          <a:p>
            <a:pPr lvl="4" rtl="0"/>
            <a:r>
              <a:rPr lang="pt-pt"/>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xão Reta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hasCustomPrompt="1"/>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pt-pt" dirty="0"/>
              <a:t>Clique para editar o estilo do título do Modelo Global</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PT"/>
              <a:t>Clique para editar o estilo de subtítulo do Modelo Global</a:t>
            </a:r>
            <a:endParaRPr lang="en-US" dirty="0"/>
          </a:p>
        </p:txBody>
      </p:sp>
      <p:sp>
        <p:nvSpPr>
          <p:cNvPr id="20" name="Marcador de Posição d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59414FF9-B682-4F35-8AD3-2294E01DDDCF}" type="datetime1">
              <a:rPr lang="pt-PT" smtClean="0"/>
              <a:t>02/04/2024</a:t>
            </a:fld>
            <a:endParaRPr lang="en-US" dirty="0"/>
          </a:p>
        </p:txBody>
      </p:sp>
      <p:sp>
        <p:nvSpPr>
          <p:cNvPr id="21" name="Marcador de Posição do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Marcador de Posição do Número do Diapositivo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pt" dirty="0"/>
              <a:t>Clique para editar o estilo do título do Modelo Global</a:t>
            </a:r>
            <a:endParaRPr lang="en-US" dirty="0"/>
          </a:p>
        </p:txBody>
      </p:sp>
      <p:sp>
        <p:nvSpPr>
          <p:cNvPr id="3" name="Marcador de Posição de Texto Vertical 2"/>
          <p:cNvSpPr>
            <a:spLocks noGrp="1"/>
          </p:cNvSpPr>
          <p:nvPr>
            <p:ph type="body" orient="vert" idx="1"/>
          </p:nvPr>
        </p:nvSpPr>
        <p:spPr/>
        <p:txBody>
          <a:bodyPr vert="eaVert" rtlCol="0"/>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4" name="Marcador de Posição da Data 3"/>
          <p:cNvSpPr>
            <a:spLocks noGrp="1"/>
          </p:cNvSpPr>
          <p:nvPr>
            <p:ph type="dt" sz="half" idx="10"/>
          </p:nvPr>
        </p:nvSpPr>
        <p:spPr/>
        <p:txBody>
          <a:bodyPr rtlCol="0"/>
          <a:lstStyle/>
          <a:p>
            <a:pPr rtl="0"/>
            <a:fld id="{B2860E0F-6947-42DA-A5D3-1A75E14AE75C}" type="datetime1">
              <a:rPr lang="pt-PT" smtClean="0"/>
              <a:t>02/04/2024</a:t>
            </a:fld>
            <a:endParaRPr lang="en-US"/>
          </a:p>
        </p:txBody>
      </p:sp>
      <p:sp>
        <p:nvSpPr>
          <p:cNvPr id="5" name="Marcador de Posição do Rodapé 4"/>
          <p:cNvSpPr>
            <a:spLocks noGrp="1"/>
          </p:cNvSpPr>
          <p:nvPr>
            <p:ph type="ftr" sz="quarter" idx="11"/>
          </p:nvPr>
        </p:nvSpPr>
        <p:spPr/>
        <p:txBody>
          <a:bodyPr rtlCol="0"/>
          <a:lstStyle/>
          <a:p>
            <a:pPr rtl="0"/>
            <a:endParaRPr lang="en-US"/>
          </a:p>
        </p:txBody>
      </p:sp>
      <p:sp>
        <p:nvSpPr>
          <p:cNvPr id="6" name="Marcador de Posição do Número do Diapositivo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pt" dirty="0"/>
              <a:t>Clique para editar o estilo do título do Modelo Global</a:t>
            </a:r>
            <a:endParaRPr lang="en-US" dirty="0"/>
          </a:p>
        </p:txBody>
      </p:sp>
      <p:sp>
        <p:nvSpPr>
          <p:cNvPr id="3" name="Marcador de Posição de Texto Vertical 2"/>
          <p:cNvSpPr>
            <a:spLocks noGrp="1"/>
          </p:cNvSpPr>
          <p:nvPr>
            <p:ph type="body" orient="vert" idx="1"/>
          </p:nvPr>
        </p:nvSpPr>
        <p:spPr>
          <a:xfrm>
            <a:off x="838200" y="762000"/>
            <a:ext cx="8077200" cy="5257800"/>
          </a:xfrm>
        </p:spPr>
        <p:txBody>
          <a:bodyPr vert="eaVert" rtlCol="0"/>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4" name="Marcador de Posição da Data 3"/>
          <p:cNvSpPr>
            <a:spLocks noGrp="1"/>
          </p:cNvSpPr>
          <p:nvPr>
            <p:ph type="dt" sz="half" idx="10"/>
          </p:nvPr>
        </p:nvSpPr>
        <p:spPr/>
        <p:txBody>
          <a:bodyPr rtlCol="0"/>
          <a:lstStyle/>
          <a:p>
            <a:pPr rtl="0"/>
            <a:fld id="{614D38F5-D5EC-462F-BD51-458A0B7D3B10}" type="datetime1">
              <a:rPr lang="pt-PT" smtClean="0"/>
              <a:t>02/04/2024</a:t>
            </a:fld>
            <a:endParaRPr lang="en-US"/>
          </a:p>
        </p:txBody>
      </p:sp>
      <p:sp>
        <p:nvSpPr>
          <p:cNvPr id="5" name="Marcador de Posição do Rodapé 4"/>
          <p:cNvSpPr>
            <a:spLocks noGrp="1"/>
          </p:cNvSpPr>
          <p:nvPr>
            <p:ph type="ftr" sz="quarter" idx="11"/>
          </p:nvPr>
        </p:nvSpPr>
        <p:spPr/>
        <p:txBody>
          <a:bodyPr rtlCol="0"/>
          <a:lstStyle/>
          <a:p>
            <a:pPr rtl="0"/>
            <a:endParaRPr lang="en-US"/>
          </a:p>
        </p:txBody>
      </p:sp>
      <p:sp>
        <p:nvSpPr>
          <p:cNvPr id="6" name="Marcador de Posição do Número do Diapositivo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pt" dirty="0"/>
              <a:t>Clique para editar o estilo do título do Modelo Global</a:t>
            </a:r>
            <a:endParaRPr lang="en-US" dirty="0"/>
          </a:p>
        </p:txBody>
      </p:sp>
      <p:sp>
        <p:nvSpPr>
          <p:cNvPr id="3" name="Marcador de Posição de Conteúdo 2"/>
          <p:cNvSpPr>
            <a:spLocks noGrp="1"/>
          </p:cNvSpPr>
          <p:nvPr>
            <p:ph idx="1"/>
          </p:nvPr>
        </p:nvSpPr>
        <p:spPr/>
        <p:txBody>
          <a:bodyPr rtlCol="0"/>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4" name="Marcador de Posição da Data 3"/>
          <p:cNvSpPr>
            <a:spLocks noGrp="1"/>
          </p:cNvSpPr>
          <p:nvPr>
            <p:ph type="dt" sz="half" idx="10"/>
          </p:nvPr>
        </p:nvSpPr>
        <p:spPr/>
        <p:txBody>
          <a:bodyPr rtlCol="0"/>
          <a:lstStyle/>
          <a:p>
            <a:pPr rtl="0"/>
            <a:fld id="{CFB02245-35CE-4107-B7A6-F87FE236A86B}" type="datetime1">
              <a:rPr lang="pt-PT" smtClean="0"/>
              <a:t>02/04/2024</a:t>
            </a:fld>
            <a:endParaRPr lang="en-US"/>
          </a:p>
        </p:txBody>
      </p:sp>
      <p:sp>
        <p:nvSpPr>
          <p:cNvPr id="5" name="Marcador de Posição do Rodapé 4"/>
          <p:cNvSpPr>
            <a:spLocks noGrp="1"/>
          </p:cNvSpPr>
          <p:nvPr>
            <p:ph type="ftr" sz="quarter" idx="11"/>
          </p:nvPr>
        </p:nvSpPr>
        <p:spPr/>
        <p:txBody>
          <a:bodyPr rtlCol="0"/>
          <a:lstStyle/>
          <a:p>
            <a:pPr rtl="0"/>
            <a:endParaRPr lang="en-US"/>
          </a:p>
        </p:txBody>
      </p:sp>
      <p:sp>
        <p:nvSpPr>
          <p:cNvPr id="6" name="Marcador de Posição do Número do Diapositivo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pt-pt" dirty="0"/>
              <a:t>Clique para editar o estilo do título do Modelo Global</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xão Reta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xão Reta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xão Reta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Marcador de Posição do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PT"/>
              <a:t>Clique para editar os estilos do texto de Modelo Global</a:t>
            </a:r>
          </a:p>
        </p:txBody>
      </p:sp>
      <p:sp>
        <p:nvSpPr>
          <p:cNvPr id="4" name="Marcador de Posição d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F85E945-0FB2-402C-9697-F9437E0B9AFA}" type="datetime1">
              <a:rPr lang="pt-PT" smtClean="0"/>
              <a:t>02/04/2024</a:t>
            </a:fld>
            <a:endParaRPr lang="en-US" dirty="0"/>
          </a:p>
        </p:txBody>
      </p:sp>
      <p:sp>
        <p:nvSpPr>
          <p:cNvPr id="5" name="Marcador de Posição do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Marcador de Posição do Número do Diapositivo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lvl1pPr>
              <a:defRPr/>
            </a:lvl1pPr>
          </a:lstStyle>
          <a:p>
            <a:pPr rtl="0"/>
            <a:r>
              <a:rPr lang="pt-pt" dirty="0"/>
              <a:t>Clique para editar o estilo do título do Modelo Global</a:t>
            </a:r>
            <a:endParaRPr lang="en-US" dirty="0"/>
          </a:p>
        </p:txBody>
      </p:sp>
      <p:sp>
        <p:nvSpPr>
          <p:cNvPr id="3" name="Marcador de Posição de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4" name="Marcador de Posição de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5" name="Marcador de Posição da Data 4"/>
          <p:cNvSpPr>
            <a:spLocks noGrp="1"/>
          </p:cNvSpPr>
          <p:nvPr>
            <p:ph type="dt" sz="half" idx="10"/>
          </p:nvPr>
        </p:nvSpPr>
        <p:spPr/>
        <p:txBody>
          <a:bodyPr rtlCol="0"/>
          <a:lstStyle/>
          <a:p>
            <a:pPr rtl="0"/>
            <a:fld id="{4668B46D-6B85-4B56-AC2C-4036E068A058}" type="datetime1">
              <a:rPr lang="pt-PT" smtClean="0"/>
              <a:t>02/04/2024</a:t>
            </a:fld>
            <a:endParaRPr lang="en-US"/>
          </a:p>
        </p:txBody>
      </p:sp>
      <p:sp>
        <p:nvSpPr>
          <p:cNvPr id="6" name="Marcador de Posição do Rodapé 5"/>
          <p:cNvSpPr>
            <a:spLocks noGrp="1"/>
          </p:cNvSpPr>
          <p:nvPr>
            <p:ph type="ftr" sz="quarter" idx="11"/>
          </p:nvPr>
        </p:nvSpPr>
        <p:spPr/>
        <p:txBody>
          <a:bodyPr rtlCol="0"/>
          <a:lstStyle/>
          <a:p>
            <a:pPr rtl="0"/>
            <a:endParaRPr lang="en-US"/>
          </a:p>
        </p:txBody>
      </p:sp>
      <p:sp>
        <p:nvSpPr>
          <p:cNvPr id="7" name="Marcador de Posição do Número do Diapositivo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pt" dirty="0"/>
              <a:t>Clique para editar o estilo do título do Modelo Global</a:t>
            </a:r>
            <a:endParaRPr lang="en-US" dirty="0"/>
          </a:p>
        </p:txBody>
      </p:sp>
      <p:sp>
        <p:nvSpPr>
          <p:cNvPr id="3" name="Marcador de Posição do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Clique para editar os estilos do texto de Modelo Global</a:t>
            </a:r>
          </a:p>
        </p:txBody>
      </p:sp>
      <p:sp>
        <p:nvSpPr>
          <p:cNvPr id="4" name="Marcador de Posição de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a:p>
        </p:txBody>
      </p:sp>
      <p:sp>
        <p:nvSpPr>
          <p:cNvPr id="5" name="Marcador de Posição do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PT"/>
              <a:t>Clique para editar os estilos do texto de Modelo Global</a:t>
            </a:r>
          </a:p>
        </p:txBody>
      </p:sp>
      <p:sp>
        <p:nvSpPr>
          <p:cNvPr id="6" name="Marcador de Posição de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pt-pt"/>
          </a:p>
        </p:txBody>
      </p:sp>
      <p:sp>
        <p:nvSpPr>
          <p:cNvPr id="7" name="Marcador de Posição da Data 6"/>
          <p:cNvSpPr>
            <a:spLocks noGrp="1"/>
          </p:cNvSpPr>
          <p:nvPr>
            <p:ph type="dt" sz="half" idx="10"/>
          </p:nvPr>
        </p:nvSpPr>
        <p:spPr/>
        <p:txBody>
          <a:bodyPr rtlCol="0"/>
          <a:lstStyle/>
          <a:p>
            <a:pPr rtl="0"/>
            <a:fld id="{4E422485-DC8C-419E-9786-F43C02034845}" type="datetime1">
              <a:rPr lang="pt-PT" smtClean="0"/>
              <a:t>02/04/2024</a:t>
            </a:fld>
            <a:endParaRPr lang="en-US"/>
          </a:p>
        </p:txBody>
      </p:sp>
      <p:sp>
        <p:nvSpPr>
          <p:cNvPr id="8" name="Marcador de Posição do Rodapé 7"/>
          <p:cNvSpPr>
            <a:spLocks noGrp="1"/>
          </p:cNvSpPr>
          <p:nvPr>
            <p:ph type="ftr" sz="quarter" idx="11"/>
          </p:nvPr>
        </p:nvSpPr>
        <p:spPr/>
        <p:txBody>
          <a:bodyPr rtlCol="0"/>
          <a:lstStyle/>
          <a:p>
            <a:pPr rtl="0"/>
            <a:endParaRPr lang="en-US"/>
          </a:p>
        </p:txBody>
      </p:sp>
      <p:sp>
        <p:nvSpPr>
          <p:cNvPr id="9" name="Marcador de Posição do Número do Diapositivo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pt" dirty="0"/>
              <a:t>Clique para editar o estilo do título do Modelo Global</a:t>
            </a:r>
            <a:endParaRPr lang="en-US" dirty="0"/>
          </a:p>
        </p:txBody>
      </p:sp>
      <p:sp>
        <p:nvSpPr>
          <p:cNvPr id="3" name="Marcador de Posição da Data 2"/>
          <p:cNvSpPr>
            <a:spLocks noGrp="1"/>
          </p:cNvSpPr>
          <p:nvPr>
            <p:ph type="dt" sz="half" idx="10"/>
          </p:nvPr>
        </p:nvSpPr>
        <p:spPr/>
        <p:txBody>
          <a:bodyPr rtlCol="0"/>
          <a:lstStyle/>
          <a:p>
            <a:pPr rtl="0"/>
            <a:fld id="{4B7A392F-E346-405C-9329-B5C45CB4D372}" type="datetime1">
              <a:rPr lang="pt-PT" smtClean="0"/>
              <a:t>02/04/2024</a:t>
            </a:fld>
            <a:endParaRPr lang="en-US"/>
          </a:p>
        </p:txBody>
      </p:sp>
      <p:sp>
        <p:nvSpPr>
          <p:cNvPr id="4" name="Marcador de Posição do Rodapé 3"/>
          <p:cNvSpPr>
            <a:spLocks noGrp="1"/>
          </p:cNvSpPr>
          <p:nvPr>
            <p:ph type="ftr" sz="quarter" idx="11"/>
          </p:nvPr>
        </p:nvSpPr>
        <p:spPr/>
        <p:txBody>
          <a:bodyPr rtlCol="0"/>
          <a:lstStyle/>
          <a:p>
            <a:pPr rtl="0"/>
            <a:endParaRPr lang="en-US"/>
          </a:p>
        </p:txBody>
      </p:sp>
      <p:sp>
        <p:nvSpPr>
          <p:cNvPr id="5" name="Marcador de Posição do Número do Diapositivo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rtlCol="0"/>
          <a:lstStyle/>
          <a:p>
            <a:pPr rtl="0"/>
            <a:fld id="{8DDFDEA7-623A-4954-A90F-DBB17D56F2E7}" type="datetime1">
              <a:rPr lang="pt-PT" smtClean="0"/>
              <a:t>02/04/2024</a:t>
            </a:fld>
            <a:endParaRPr lang="en-US"/>
          </a:p>
        </p:txBody>
      </p:sp>
      <p:sp>
        <p:nvSpPr>
          <p:cNvPr id="3" name="Marcador de Posição do Rodapé 2"/>
          <p:cNvSpPr>
            <a:spLocks noGrp="1"/>
          </p:cNvSpPr>
          <p:nvPr>
            <p:ph type="ftr" sz="quarter" idx="11"/>
          </p:nvPr>
        </p:nvSpPr>
        <p:spPr/>
        <p:txBody>
          <a:bodyPr rtlCol="0"/>
          <a:lstStyle/>
          <a:p>
            <a:pPr rtl="0"/>
            <a:endParaRPr lang="en-US"/>
          </a:p>
        </p:txBody>
      </p:sp>
      <p:sp>
        <p:nvSpPr>
          <p:cNvPr id="4" name="Marcador de Posição do Número do Diapositivo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PT"/>
              <a:t>Clique para editar o estilo de título do Modelo Global</a:t>
            </a:r>
            <a:endParaRPr lang="en-US" dirty="0"/>
          </a:p>
        </p:txBody>
      </p:sp>
      <p:sp>
        <p:nvSpPr>
          <p:cNvPr id="3" name="Marcador de Posição de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PT"/>
              <a:t>Clique para editar os estilos do texto de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4" name="Marcador de Posição do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PT"/>
              <a:t>Clique para editar os estilos do texto de Modelo Global</a:t>
            </a:r>
          </a:p>
        </p:txBody>
      </p:sp>
      <p:sp>
        <p:nvSpPr>
          <p:cNvPr id="8" name="Marcador de Posição d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7FD2FF3-D324-40F4-8501-750A2157B41A}" type="datetime1">
              <a:rPr lang="pt-PT" smtClean="0"/>
              <a:t>02/04/2024</a:t>
            </a:fld>
            <a:endParaRPr lang="en-US"/>
          </a:p>
        </p:txBody>
      </p:sp>
      <p:sp>
        <p:nvSpPr>
          <p:cNvPr id="9" name="Marcador de Posição do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Marcador de Posição do Número do Diapositivo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ção d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pt" dirty="0"/>
              <a:t>Clique no ícone para adicionar uma imagem</a:t>
            </a:r>
            <a:endParaRPr lang="en-US" dirty="0"/>
          </a:p>
        </p:txBody>
      </p:sp>
      <p:sp>
        <p:nvSpPr>
          <p:cNvPr id="5" name="Marcador de Posição d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820646C4-B132-4C16-8E3B-4A8B97242743}" type="datetime1">
              <a:rPr lang="pt-PT" smtClean="0"/>
              <a:t>02/04/2024</a:t>
            </a:fld>
            <a:endParaRPr lang="en-US" dirty="0"/>
          </a:p>
        </p:txBody>
      </p:sp>
      <p:sp>
        <p:nvSpPr>
          <p:cNvPr id="6" name="Marcador de Posição do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Marcador de Posição do Número do Diapositivo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PT"/>
              <a:t>Clique para editar o estilo de título do Modelo Global</a:t>
            </a:r>
            <a:endParaRPr lang="en-US" dirty="0"/>
          </a:p>
        </p:txBody>
      </p:sp>
      <p:sp>
        <p:nvSpPr>
          <p:cNvPr id="4" name="Marcador de Posição do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PT"/>
              <a:t>Clique para editar os estilos do texto de Modelo Global</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Marcador de Posição do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pt" dirty="0"/>
              <a:t>Clique para editar o estilo do título do Modelo Global</a:t>
            </a:r>
            <a:endParaRPr lang="en-US" dirty="0"/>
          </a:p>
        </p:txBody>
      </p:sp>
      <p:sp>
        <p:nvSpPr>
          <p:cNvPr id="3" name="Marcador de Posição do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pt"/>
              <a:t>Clique para editar os Estilos de texto do modelo global</a:t>
            </a:r>
          </a:p>
          <a:p>
            <a:pPr lvl="1" rtl="0"/>
            <a:r>
              <a:rPr lang="pt-pt"/>
              <a:t>Segundo nível</a:t>
            </a:r>
          </a:p>
          <a:p>
            <a:pPr lvl="2" rtl="0"/>
            <a:r>
              <a:rPr lang="pt-pt"/>
              <a:t>Terceiro nível</a:t>
            </a:r>
          </a:p>
          <a:p>
            <a:pPr lvl="3" rtl="0"/>
            <a:r>
              <a:rPr lang="pt-pt"/>
              <a:t>Quarto nível</a:t>
            </a:r>
          </a:p>
          <a:p>
            <a:pPr lvl="4" rtl="0"/>
            <a:r>
              <a:rPr lang="pt-pt"/>
              <a:t>Quinto nível</a:t>
            </a:r>
            <a:endParaRPr lang="en-US" dirty="0"/>
          </a:p>
        </p:txBody>
      </p:sp>
      <p:sp>
        <p:nvSpPr>
          <p:cNvPr id="4" name="Marcador de Posição d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A8B23960-D8E3-404B-9700-9215F25F2684}" type="datetime1">
              <a:rPr lang="pt-PT" smtClean="0"/>
              <a:t>02/04/2024</a:t>
            </a:fld>
            <a:endParaRPr lang="en-US" dirty="0"/>
          </a:p>
        </p:txBody>
      </p:sp>
      <p:sp>
        <p:nvSpPr>
          <p:cNvPr id="5" name="Marcador de Posição do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Marcador de Posição do Número do Diapositivo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cid:CFA360BE-7D88-4059-A28E-749DD137BFE3@la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esdroitssociaux.gouv.fr/accueil/" TargetMode="External"/><Relationship Id="rId2" Type="http://schemas.openxmlformats.org/officeDocument/2006/relationships/hyperlink" Target="https://fr.openfisca.org/showcase/mesaid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gaMYhwHiJw" TargetMode="Externa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rutesaraiva@fd.ul.pt" TargetMode="External"/><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p13">
            <a:extLst>
              <a:ext uri="{FF2B5EF4-FFF2-40B4-BE49-F238E27FC236}">
                <a16:creationId xmlns:a16="http://schemas.microsoft.com/office/drawing/2014/main" id="{B6DA472D-8C9B-3B71-B45B-B3FCFC80505B}"/>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228599" y="1245203"/>
            <a:ext cx="7696201" cy="4367594"/>
          </a:xfrm>
          <a:prstGeom prst="rect">
            <a:avLst/>
          </a:prstGeom>
          <a:noFill/>
          <a:ln>
            <a:noFill/>
          </a:ln>
        </p:spPr>
      </p:pic>
      <p:sp>
        <p:nvSpPr>
          <p:cNvPr id="4" name="Espaço Reservado para Data 3">
            <a:extLst>
              <a:ext uri="{FF2B5EF4-FFF2-40B4-BE49-F238E27FC236}">
                <a16:creationId xmlns:a16="http://schemas.microsoft.com/office/drawing/2014/main" id="{107559A6-1580-06B0-917C-884DBF667236}"/>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CFB02245-35CE-4107-B7A6-F87FE236A86B}" type="datetime1">
              <a:rPr lang="pt-PT" smtClean="0"/>
              <a:pPr rtl="0">
                <a:spcAft>
                  <a:spcPts val="600"/>
                </a:spcAft>
              </a:pPr>
              <a:t>02/04/2024</a:t>
            </a:fld>
            <a:endParaRPr lang="en-US"/>
          </a:p>
        </p:txBody>
      </p:sp>
      <p:sp>
        <p:nvSpPr>
          <p:cNvPr id="10" name="Title 3">
            <a:extLst>
              <a:ext uri="{FF2B5EF4-FFF2-40B4-BE49-F238E27FC236}">
                <a16:creationId xmlns:a16="http://schemas.microsoft.com/office/drawing/2014/main" id="{8E183150-6A85-D2E7-F95F-287643C9BF6E}"/>
              </a:ext>
            </a:extLst>
          </p:cNvPr>
          <p:cNvSpPr>
            <a:spLocks noGrp="1"/>
          </p:cNvSpPr>
          <p:nvPr>
            <p:ph type="title"/>
          </p:nvPr>
        </p:nvSpPr>
        <p:spPr>
          <a:xfrm>
            <a:off x="8477250" y="603503"/>
            <a:ext cx="3144774" cy="3134609"/>
          </a:xfrm>
        </p:spPr>
        <p:txBody>
          <a:bodyPr/>
          <a:lstStyle/>
          <a:p>
            <a:r>
              <a:rPr lang="pt-PT" dirty="0"/>
              <a:t>O impacto da inteligência artificial na Segurança Social em Portugal</a:t>
            </a:r>
            <a:br>
              <a:rPr lang="en-US" dirty="0"/>
            </a:br>
            <a:endParaRPr lang="en-US" dirty="0"/>
          </a:p>
        </p:txBody>
      </p:sp>
      <p:sp>
        <p:nvSpPr>
          <p:cNvPr id="12" name="Text Placeholder 4">
            <a:extLst>
              <a:ext uri="{FF2B5EF4-FFF2-40B4-BE49-F238E27FC236}">
                <a16:creationId xmlns:a16="http://schemas.microsoft.com/office/drawing/2014/main" id="{2AE0120A-F99A-1FCF-EE29-71238CB6CE16}"/>
              </a:ext>
            </a:extLst>
          </p:cNvPr>
          <p:cNvSpPr>
            <a:spLocks noGrp="1"/>
          </p:cNvSpPr>
          <p:nvPr>
            <p:ph type="body" sz="half" idx="2"/>
          </p:nvPr>
        </p:nvSpPr>
        <p:spPr>
          <a:xfrm>
            <a:off x="8477250" y="3979652"/>
            <a:ext cx="3144774" cy="1918227"/>
          </a:xfrm>
        </p:spPr>
        <p:txBody>
          <a:bodyPr/>
          <a:lstStyle/>
          <a:p>
            <a:r>
              <a:rPr lang="en-US" dirty="0"/>
              <a:t>Rute Saraiva</a:t>
            </a:r>
          </a:p>
        </p:txBody>
      </p:sp>
    </p:spTree>
    <p:extLst>
      <p:ext uri="{BB962C8B-B14F-4D97-AF65-F5344CB8AC3E}">
        <p14:creationId xmlns:p14="http://schemas.microsoft.com/office/powerpoint/2010/main" val="208695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16229-9189-35FC-FB27-691E41DF598F}"/>
              </a:ext>
            </a:extLst>
          </p:cNvPr>
          <p:cNvSpPr>
            <a:spLocks noGrp="1"/>
          </p:cNvSpPr>
          <p:nvPr>
            <p:ph type="title"/>
          </p:nvPr>
        </p:nvSpPr>
        <p:spPr/>
        <p:txBody>
          <a:bodyPr/>
          <a:lstStyle/>
          <a:p>
            <a:r>
              <a:rPr lang="pt-PT" dirty="0"/>
              <a:t>Rule as </a:t>
            </a:r>
            <a:r>
              <a:rPr lang="pt-PT" dirty="0" err="1"/>
              <a:t>code</a:t>
            </a:r>
            <a:endParaRPr lang="pt-PT" dirty="0"/>
          </a:p>
        </p:txBody>
      </p:sp>
      <p:sp>
        <p:nvSpPr>
          <p:cNvPr id="3" name="Marcador de Posição do Texto 2">
            <a:extLst>
              <a:ext uri="{FF2B5EF4-FFF2-40B4-BE49-F238E27FC236}">
                <a16:creationId xmlns:a16="http://schemas.microsoft.com/office/drawing/2014/main" id="{0745F25F-6AE5-E5EB-EA91-E1EB78855144}"/>
              </a:ext>
            </a:extLst>
          </p:cNvPr>
          <p:cNvSpPr>
            <a:spLocks noGrp="1"/>
          </p:cNvSpPr>
          <p:nvPr>
            <p:ph type="body" idx="1"/>
          </p:nvPr>
        </p:nvSpPr>
        <p:spPr/>
        <p:txBody>
          <a:bodyPr>
            <a:noAutofit/>
          </a:bodyPr>
          <a:lstStyle/>
          <a:p>
            <a:r>
              <a:rPr lang="pt-PT" sz="3200" dirty="0"/>
              <a:t>na legislação social</a:t>
            </a:r>
          </a:p>
        </p:txBody>
      </p:sp>
      <p:sp>
        <p:nvSpPr>
          <p:cNvPr id="4" name="Marcador de Posição da Data 3">
            <a:extLst>
              <a:ext uri="{FF2B5EF4-FFF2-40B4-BE49-F238E27FC236}">
                <a16:creationId xmlns:a16="http://schemas.microsoft.com/office/drawing/2014/main" id="{4660ECAB-7286-8D12-9BB5-03F8F908EC5C}"/>
              </a:ext>
            </a:extLst>
          </p:cNvPr>
          <p:cNvSpPr>
            <a:spLocks noGrp="1"/>
          </p:cNvSpPr>
          <p:nvPr>
            <p:ph type="dt" sz="half" idx="10"/>
          </p:nvPr>
        </p:nvSpPr>
        <p:spPr/>
        <p:txBody>
          <a:bodyPr/>
          <a:lstStyle/>
          <a:p>
            <a:pPr rtl="0"/>
            <a:fld id="{0F85E945-0FB2-402C-9697-F9437E0B9AFA}" type="datetime1">
              <a:rPr lang="pt-PT" smtClean="0"/>
              <a:t>02/04/2024</a:t>
            </a:fld>
            <a:endParaRPr lang="en-US" dirty="0"/>
          </a:p>
        </p:txBody>
      </p:sp>
    </p:spTree>
    <p:extLst>
      <p:ext uri="{BB962C8B-B14F-4D97-AF65-F5344CB8AC3E}">
        <p14:creationId xmlns:p14="http://schemas.microsoft.com/office/powerpoint/2010/main" val="103093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2BB94-67D8-33EA-75BE-3BB2DC95C498}"/>
              </a:ext>
            </a:extLst>
          </p:cNvPr>
          <p:cNvSpPr>
            <a:spLocks noGrp="1"/>
          </p:cNvSpPr>
          <p:nvPr>
            <p:ph type="title"/>
          </p:nvPr>
        </p:nvSpPr>
        <p:spPr/>
        <p:txBody>
          <a:bodyPr/>
          <a:lstStyle/>
          <a:p>
            <a:r>
              <a:rPr lang="pt-PT" dirty="0" err="1"/>
              <a:t>RaC</a:t>
            </a:r>
            <a:endParaRPr lang="pt-PT" dirty="0"/>
          </a:p>
        </p:txBody>
      </p:sp>
      <p:sp>
        <p:nvSpPr>
          <p:cNvPr id="3" name="Marcador de Posição de Conteúdo 2">
            <a:extLst>
              <a:ext uri="{FF2B5EF4-FFF2-40B4-BE49-F238E27FC236}">
                <a16:creationId xmlns:a16="http://schemas.microsoft.com/office/drawing/2014/main" id="{C428B54F-F8B5-A335-4DA6-5E265FE2793F}"/>
              </a:ext>
            </a:extLst>
          </p:cNvPr>
          <p:cNvSpPr>
            <a:spLocks noGrp="1"/>
          </p:cNvSpPr>
          <p:nvPr>
            <p:ph idx="1"/>
          </p:nvPr>
        </p:nvSpPr>
        <p:spPr>
          <a:xfrm>
            <a:off x="609600" y="1874808"/>
            <a:ext cx="10800272" cy="4077936"/>
          </a:xfrm>
        </p:spPr>
        <p:txBody>
          <a:bodyPr>
            <a:noAutofit/>
          </a:bodyPr>
          <a:lstStyle/>
          <a:p>
            <a:pPr algn="just"/>
            <a:r>
              <a:rPr lang="pt-PT" sz="1600" dirty="0">
                <a:ea typeface="Calibri" panose="020F0502020204030204" pitchFamily="34" charset="0"/>
              </a:rPr>
              <a:t>C</a:t>
            </a:r>
            <a:r>
              <a:rPr lang="pt-PT" sz="1600" dirty="0">
                <a:effectLst/>
                <a:ea typeface="Calibri" panose="020F0502020204030204" pitchFamily="34" charset="0"/>
              </a:rPr>
              <a:t>omplexidade de alguma legislação social suscita a questão de </a:t>
            </a:r>
            <a:r>
              <a:rPr lang="pt-PT" sz="1600" b="1" dirty="0">
                <a:effectLst/>
                <a:ea typeface="Calibri" panose="020F0502020204030204" pitchFamily="34" charset="0"/>
              </a:rPr>
              <a:t>Melhor Legislação </a:t>
            </a:r>
            <a:r>
              <a:rPr lang="pt-PT" sz="1600" dirty="0">
                <a:effectLst/>
                <a:ea typeface="Calibri" panose="020F0502020204030204" pitchFamily="34" charset="0"/>
              </a:rPr>
              <a:t>(</a:t>
            </a:r>
            <a:r>
              <a:rPr lang="pt-PT" sz="1600" i="1" dirty="0" err="1">
                <a:effectLst/>
                <a:ea typeface="Calibri" panose="020F0502020204030204" pitchFamily="34" charset="0"/>
              </a:rPr>
              <a:t>Better</a:t>
            </a:r>
            <a:r>
              <a:rPr lang="pt-PT" sz="1600" i="1" dirty="0">
                <a:effectLst/>
                <a:ea typeface="Calibri" panose="020F0502020204030204" pitchFamily="34" charset="0"/>
              </a:rPr>
              <a:t> </a:t>
            </a:r>
            <a:r>
              <a:rPr lang="pt-PT" sz="1600" i="1" dirty="0" err="1">
                <a:effectLst/>
                <a:ea typeface="Calibri" panose="020F0502020204030204" pitchFamily="34" charset="0"/>
              </a:rPr>
              <a:t>Legislation</a:t>
            </a:r>
            <a:r>
              <a:rPr lang="pt-PT" sz="1600" dirty="0">
                <a:effectLst/>
                <a:ea typeface="Calibri" panose="020F0502020204030204" pitchFamily="34" charset="0"/>
              </a:rPr>
              <a:t>) e de </a:t>
            </a:r>
            <a:r>
              <a:rPr lang="pt-PT" sz="1600" i="1" dirty="0" err="1">
                <a:effectLst/>
                <a:ea typeface="Calibri" panose="020F0502020204030204" pitchFamily="34" charset="0"/>
              </a:rPr>
              <a:t>Better</a:t>
            </a:r>
            <a:r>
              <a:rPr lang="pt-PT" sz="1600" dirty="0">
                <a:effectLst/>
                <a:ea typeface="Calibri" panose="020F0502020204030204" pitchFamily="34" charset="0"/>
              </a:rPr>
              <a:t> e </a:t>
            </a:r>
            <a:r>
              <a:rPr lang="pt-PT" sz="1600" i="1" dirty="0" err="1">
                <a:effectLst/>
                <a:ea typeface="Calibri" panose="020F0502020204030204" pitchFamily="34" charset="0"/>
              </a:rPr>
              <a:t>Smart</a:t>
            </a:r>
            <a:r>
              <a:rPr lang="pt-PT" sz="1600" dirty="0">
                <a:effectLst/>
                <a:ea typeface="Calibri" panose="020F0502020204030204" pitchFamily="34" charset="0"/>
              </a:rPr>
              <a:t> </a:t>
            </a:r>
            <a:r>
              <a:rPr lang="pt-PT" sz="1600" i="1" dirty="0" err="1">
                <a:effectLst/>
                <a:ea typeface="Calibri" panose="020F0502020204030204" pitchFamily="34" charset="0"/>
              </a:rPr>
              <a:t>Regulation</a:t>
            </a:r>
            <a:r>
              <a:rPr lang="pt-PT" sz="1600" dirty="0">
                <a:effectLst/>
                <a:ea typeface="Calibri" panose="020F0502020204030204" pitchFamily="34" charset="0"/>
              </a:rPr>
              <a:t> no seio da UE, da OCDE e do Banco Mundial.</a:t>
            </a:r>
          </a:p>
          <a:p>
            <a:pPr algn="just"/>
            <a:r>
              <a:rPr lang="pt-PT" sz="1600" dirty="0">
                <a:ea typeface="Calibri" panose="020F0502020204030204" pitchFamily="34" charset="0"/>
              </a:rPr>
              <a:t>Ora, </a:t>
            </a:r>
            <a:r>
              <a:rPr lang="pt-PT" sz="1600" b="1" dirty="0">
                <a:ea typeface="Calibri" panose="020F0502020204030204" pitchFamily="34" charset="0"/>
              </a:rPr>
              <a:t>Mau Direito </a:t>
            </a:r>
            <a:r>
              <a:rPr lang="pt-PT" sz="1600" dirty="0">
                <a:ea typeface="Calibri" panose="020F0502020204030204" pitchFamily="34" charset="0"/>
              </a:rPr>
              <a:t>(quantitativo ou qualitativo), quer na sua elaboração como comunicação e implementação, tem </a:t>
            </a:r>
            <a:r>
              <a:rPr lang="pt-PT" sz="1600" b="1" dirty="0">
                <a:ea typeface="Calibri" panose="020F0502020204030204" pitchFamily="34" charset="0"/>
              </a:rPr>
              <a:t>impactos negativos </a:t>
            </a:r>
            <a:r>
              <a:rPr lang="pt-PT" sz="1600" dirty="0">
                <a:ea typeface="Calibri" panose="020F0502020204030204" pitchFamily="34" charset="0"/>
              </a:rPr>
              <a:t>na credibilidade do Estado e do Direito mas também económicos, sociais e comportamentais, sobretudo se </a:t>
            </a:r>
            <a:r>
              <a:rPr lang="pt-PT" sz="1600" dirty="0" err="1">
                <a:ea typeface="Calibri" panose="020F0502020204030204" pitchFamily="34" charset="0"/>
              </a:rPr>
              <a:t>efectivação</a:t>
            </a:r>
            <a:r>
              <a:rPr lang="pt-PT" sz="1600" dirty="0">
                <a:ea typeface="Calibri" panose="020F0502020204030204" pitchFamily="34" charset="0"/>
              </a:rPr>
              <a:t> de direito fundamental.</a:t>
            </a:r>
            <a:endParaRPr lang="pt-PT" sz="1600" dirty="0">
              <a:effectLst/>
              <a:ea typeface="Calibri" panose="020F0502020204030204" pitchFamily="34" charset="0"/>
            </a:endParaRPr>
          </a:p>
          <a:p>
            <a:pPr algn="just"/>
            <a:r>
              <a:rPr lang="pt-PT" sz="1600" dirty="0">
                <a:ea typeface="Calibri" panose="020F0502020204030204" pitchFamily="34" charset="0"/>
              </a:rPr>
              <a:t>E</a:t>
            </a:r>
            <a:r>
              <a:rPr lang="pt-PT" sz="1600" dirty="0">
                <a:effectLst/>
                <a:ea typeface="Calibri" panose="020F0502020204030204" pitchFamily="34" charset="0"/>
              </a:rPr>
              <a:t>m </a:t>
            </a:r>
            <a:r>
              <a:rPr lang="pt-PT" sz="1600" b="1" dirty="0">
                <a:effectLst/>
                <a:ea typeface="Calibri" panose="020F0502020204030204" pitchFamily="34" charset="0"/>
              </a:rPr>
              <a:t>Portugal</a:t>
            </a:r>
            <a:r>
              <a:rPr lang="pt-PT" sz="1600" dirty="0">
                <a:effectLst/>
                <a:ea typeface="Calibri" panose="020F0502020204030204" pitchFamily="34" charset="0"/>
              </a:rPr>
              <a:t>:</a:t>
            </a:r>
          </a:p>
          <a:p>
            <a:pPr marL="342900" indent="-342900" algn="just">
              <a:buAutoNum type="arabicPeriod"/>
            </a:pPr>
            <a:r>
              <a:rPr lang="pt-PT" sz="1600" dirty="0">
                <a:effectLst/>
                <a:ea typeface="Calibri" panose="020F0502020204030204" pitchFamily="34" charset="0"/>
              </a:rPr>
              <a:t>esta questão centra-se predominantemente em torno da </a:t>
            </a:r>
            <a:r>
              <a:rPr lang="pt-PT" sz="1600" b="1" dirty="0">
                <a:effectLst/>
                <a:ea typeface="Calibri" panose="020F0502020204030204" pitchFamily="34" charset="0"/>
              </a:rPr>
              <a:t>quantidade e qualidade legislativas</a:t>
            </a:r>
            <a:r>
              <a:rPr lang="pt-PT" sz="1600" dirty="0">
                <a:effectLst/>
                <a:ea typeface="Calibri" panose="020F0502020204030204" pitchFamily="34" charset="0"/>
              </a:rPr>
              <a:t>, num movimento de desburocratização, simplificação, clarificação e avaliação do impacto regulatório, </a:t>
            </a:r>
          </a:p>
          <a:p>
            <a:pPr marL="342900" indent="-342900" algn="just">
              <a:buAutoNum type="arabicPeriod"/>
            </a:pPr>
            <a:r>
              <a:rPr lang="pt-PT" sz="1600" b="1" dirty="0">
                <a:effectLst/>
                <a:ea typeface="Calibri" panose="020F0502020204030204" pitchFamily="34" charset="0"/>
              </a:rPr>
              <a:t>não revisitação </a:t>
            </a:r>
            <a:r>
              <a:rPr lang="pt-PT" sz="1600" dirty="0">
                <a:effectLst/>
                <a:ea typeface="Calibri" panose="020F0502020204030204" pitchFamily="34" charset="0"/>
              </a:rPr>
              <a:t>de métodos, procedimentos e processos legislativos,</a:t>
            </a:r>
          </a:p>
          <a:p>
            <a:pPr marL="342900" indent="-342900" algn="just">
              <a:buAutoNum type="arabicPeriod"/>
            </a:pPr>
            <a:r>
              <a:rPr lang="pt-PT" sz="1600" b="1" dirty="0">
                <a:effectLst/>
                <a:ea typeface="Calibri" panose="020F0502020204030204" pitchFamily="34" charset="0"/>
              </a:rPr>
              <a:t>Não</a:t>
            </a:r>
            <a:r>
              <a:rPr lang="pt-PT" sz="1600" dirty="0">
                <a:effectLst/>
                <a:ea typeface="Calibri" panose="020F0502020204030204" pitchFamily="34" charset="0"/>
              </a:rPr>
              <a:t> se aborda o processo legiferante na totalidade e de forma </a:t>
            </a:r>
            <a:r>
              <a:rPr lang="pt-PT" sz="1600" b="1" dirty="0">
                <a:effectLst/>
                <a:ea typeface="Calibri" panose="020F0502020204030204" pitchFamily="34" charset="0"/>
              </a:rPr>
              <a:t>sistemática, integrada e holista</a:t>
            </a:r>
            <a:r>
              <a:rPr lang="pt-PT" sz="1600" dirty="0">
                <a:effectLst/>
                <a:ea typeface="Calibri" panose="020F0502020204030204" pitchFamily="34" charset="0"/>
              </a:rPr>
              <a:t>.</a:t>
            </a:r>
          </a:p>
          <a:p>
            <a:pPr marL="0" indent="0" algn="just">
              <a:buNone/>
            </a:pPr>
            <a:r>
              <a:rPr lang="pt-PT" sz="1600" dirty="0"/>
              <a:t>Todavia, </a:t>
            </a:r>
            <a:r>
              <a:rPr lang="pt-PT" sz="1600" b="1" dirty="0"/>
              <a:t>Melhor Legislação não se confunde </a:t>
            </a:r>
            <a:r>
              <a:rPr lang="pt-PT" sz="1600" dirty="0"/>
              <a:t>nem se resume a questão de </a:t>
            </a:r>
            <a:r>
              <a:rPr lang="pt-PT" sz="1600" i="1" dirty="0" err="1"/>
              <a:t>machine-consumable</a:t>
            </a:r>
            <a:r>
              <a:rPr lang="pt-PT" sz="1600" i="1" dirty="0"/>
              <a:t> </a:t>
            </a:r>
            <a:r>
              <a:rPr lang="pt-PT" sz="1600" i="1" dirty="0" err="1"/>
              <a:t>law</a:t>
            </a:r>
            <a:r>
              <a:rPr lang="pt-PT" sz="1600" dirty="0"/>
              <a:t> e </a:t>
            </a:r>
            <a:r>
              <a:rPr lang="pt-PT" sz="1600" b="1" dirty="0" err="1"/>
              <a:t>RaC</a:t>
            </a:r>
            <a:r>
              <a:rPr lang="pt-PT" sz="1600" dirty="0"/>
              <a:t>, sendo estas instrumentais e com um </a:t>
            </a:r>
            <a:r>
              <a:rPr lang="pt-PT" sz="1600" dirty="0" err="1"/>
              <a:t>objecto</a:t>
            </a:r>
            <a:r>
              <a:rPr lang="pt-PT" sz="1600" dirty="0"/>
              <a:t> específico, num contexto de digitalização</a:t>
            </a:r>
          </a:p>
        </p:txBody>
      </p:sp>
      <p:sp>
        <p:nvSpPr>
          <p:cNvPr id="4" name="Marcador de Posição da Data 3">
            <a:extLst>
              <a:ext uri="{FF2B5EF4-FFF2-40B4-BE49-F238E27FC236}">
                <a16:creationId xmlns:a16="http://schemas.microsoft.com/office/drawing/2014/main" id="{3E1B26F2-7396-140C-298C-35B09C846651}"/>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7217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C83FA-F949-437A-96C5-298C91F180C1}"/>
              </a:ext>
            </a:extLst>
          </p:cNvPr>
          <p:cNvSpPr>
            <a:spLocks noGrp="1"/>
          </p:cNvSpPr>
          <p:nvPr>
            <p:ph type="title"/>
          </p:nvPr>
        </p:nvSpPr>
        <p:spPr>
          <a:xfrm>
            <a:off x="6579450" y="727627"/>
            <a:ext cx="4957553" cy="1645920"/>
          </a:xfrm>
        </p:spPr>
        <p:txBody>
          <a:bodyPr>
            <a:normAutofit/>
          </a:bodyPr>
          <a:lstStyle/>
          <a:p>
            <a:r>
              <a:rPr lang="pt-PT" dirty="0"/>
              <a:t>Problema</a:t>
            </a:r>
          </a:p>
        </p:txBody>
      </p:sp>
      <p:pic>
        <p:nvPicPr>
          <p:cNvPr id="4" name="Picture 27">
            <a:extLst>
              <a:ext uri="{FF2B5EF4-FFF2-40B4-BE49-F238E27FC236}">
                <a16:creationId xmlns:a16="http://schemas.microsoft.com/office/drawing/2014/main" id="{CBC632B7-E8D7-43F7-9022-E99191D15677}"/>
              </a:ext>
            </a:extLst>
          </p:cNvPr>
          <p:cNvPicPr>
            <a:picLocks noChangeAspect="1"/>
          </p:cNvPicPr>
          <p:nvPr/>
        </p:nvPicPr>
        <p:blipFill>
          <a:blip r:embed="rId2"/>
          <a:stretch>
            <a:fillRect/>
          </a:stretch>
        </p:blipFill>
        <p:spPr>
          <a:xfrm>
            <a:off x="951271" y="1673942"/>
            <a:ext cx="4988463" cy="3613355"/>
          </a:xfrm>
          <a:prstGeom prst="rect">
            <a:avLst/>
          </a:prstGeom>
        </p:spPr>
      </p:pic>
      <p:sp>
        <p:nvSpPr>
          <p:cNvPr id="3" name="Marcador de Posição de Conteúdo 2">
            <a:extLst>
              <a:ext uri="{FF2B5EF4-FFF2-40B4-BE49-F238E27FC236}">
                <a16:creationId xmlns:a16="http://schemas.microsoft.com/office/drawing/2014/main" id="{76F70123-2512-4C2B-B20A-EFDF9B8EE464}"/>
              </a:ext>
            </a:extLst>
          </p:cNvPr>
          <p:cNvSpPr>
            <a:spLocks noGrp="1"/>
          </p:cNvSpPr>
          <p:nvPr>
            <p:ph idx="1"/>
          </p:nvPr>
        </p:nvSpPr>
        <p:spPr>
          <a:xfrm>
            <a:off x="6579450" y="1995577"/>
            <a:ext cx="4957554" cy="3410310"/>
          </a:xfrm>
        </p:spPr>
        <p:txBody>
          <a:bodyPr>
            <a:normAutofit lnSpcReduction="10000"/>
          </a:bodyPr>
          <a:lstStyle/>
          <a:p>
            <a:r>
              <a:rPr lang="pt-PT" sz="1600" dirty="0"/>
              <a:t>Sociedade Digital x Poder Legislativo Analógico</a:t>
            </a:r>
          </a:p>
          <a:p>
            <a:r>
              <a:rPr lang="pt-PT" sz="1600" dirty="0"/>
              <a:t>A política e a legislação precisam ser </a:t>
            </a:r>
            <a:r>
              <a:rPr lang="pt-PT" sz="1600" b="1" dirty="0"/>
              <a:t>interpretadas e transformadas </a:t>
            </a:r>
            <a:r>
              <a:rPr lang="pt-PT" sz="1600" dirty="0"/>
              <a:t>em regras comerciais (</a:t>
            </a:r>
            <a:r>
              <a:rPr lang="pt-PT" sz="1600" i="1" dirty="0"/>
              <a:t>business rules</a:t>
            </a:r>
            <a:r>
              <a:rPr lang="pt-PT" sz="1600" dirty="0"/>
              <a:t>) e operacionais que apoiem a prestação de serviços.</a:t>
            </a:r>
          </a:p>
          <a:p>
            <a:r>
              <a:rPr lang="pt-PT" sz="1600" dirty="0"/>
              <a:t>Muitas vezes, o </a:t>
            </a:r>
            <a:r>
              <a:rPr lang="pt-PT" sz="1600" b="1" dirty="0"/>
              <a:t>esforço</a:t>
            </a:r>
            <a:r>
              <a:rPr lang="pt-PT" sz="1600" dirty="0"/>
              <a:t> necessário para entender e seguir as regras é </a:t>
            </a:r>
            <a:r>
              <a:rPr lang="pt-PT" sz="1600" b="1" dirty="0"/>
              <a:t>desproporcional</a:t>
            </a:r>
            <a:r>
              <a:rPr lang="pt-PT" sz="1600" dirty="0"/>
              <a:t> ao benefício do cumprimento.</a:t>
            </a:r>
          </a:p>
          <a:p>
            <a:r>
              <a:rPr lang="pt-PT" sz="1600" dirty="0"/>
              <a:t>Resultado: </a:t>
            </a:r>
            <a:r>
              <a:rPr lang="pt-PT" sz="1600" b="1" dirty="0"/>
              <a:t>fosso interpretativo (</a:t>
            </a:r>
            <a:r>
              <a:rPr lang="pt-PT" sz="1600" b="1" i="1" dirty="0" err="1"/>
              <a:t>translation</a:t>
            </a:r>
            <a:r>
              <a:rPr lang="pt-PT" sz="1600" b="1" i="1" dirty="0"/>
              <a:t> gap</a:t>
            </a:r>
            <a:r>
              <a:rPr lang="pt-PT" sz="1600" b="1" dirty="0"/>
              <a:t>) </a:t>
            </a:r>
            <a:r>
              <a:rPr lang="pt-PT" sz="1600" dirty="0"/>
              <a:t>entre produção e consumo de normas jurídicas</a:t>
            </a:r>
          </a:p>
        </p:txBody>
      </p:sp>
      <p:sp>
        <p:nvSpPr>
          <p:cNvPr id="8" name="CaixaDeTexto 7">
            <a:extLst>
              <a:ext uri="{FF2B5EF4-FFF2-40B4-BE49-F238E27FC236}">
                <a16:creationId xmlns:a16="http://schemas.microsoft.com/office/drawing/2014/main" id="{350F4FAB-CBEE-4F55-8402-8AEAF537ECC8}"/>
              </a:ext>
            </a:extLst>
          </p:cNvPr>
          <p:cNvSpPr txBox="1"/>
          <p:nvPr/>
        </p:nvSpPr>
        <p:spPr>
          <a:xfrm>
            <a:off x="727654" y="6147758"/>
            <a:ext cx="6161976" cy="369332"/>
          </a:xfrm>
          <a:prstGeom prst="rect">
            <a:avLst/>
          </a:prstGeom>
          <a:noFill/>
        </p:spPr>
        <p:txBody>
          <a:bodyPr wrap="square">
            <a:spAutoFit/>
          </a:bodyPr>
          <a:lstStyle/>
          <a:p>
            <a:r>
              <a:rPr lang="en-GB" sz="1800" i="1" dirty="0">
                <a:effectLst/>
                <a:latin typeface="Times New Roman" panose="02020603050405020304" pitchFamily="18" charset="0"/>
                <a:ea typeface="Calibri" panose="020F0502020204030204" pitchFamily="34" charset="0"/>
              </a:rPr>
              <a:t>Source</a:t>
            </a:r>
            <a:r>
              <a:rPr lang="en-GB" sz="1800" dirty="0">
                <a:effectLst/>
                <a:latin typeface="Times New Roman" panose="02020603050405020304" pitchFamily="18" charset="0"/>
                <a:ea typeface="Calibri" panose="020F0502020204030204" pitchFamily="34" charset="0"/>
              </a:rPr>
              <a:t>: Digital.Govt.NZ, 2018</a:t>
            </a:r>
            <a:endParaRPr lang="pt-PT" dirty="0"/>
          </a:p>
        </p:txBody>
      </p:sp>
    </p:spTree>
    <p:extLst>
      <p:ext uri="{BB962C8B-B14F-4D97-AF65-F5344CB8AC3E}">
        <p14:creationId xmlns:p14="http://schemas.microsoft.com/office/powerpoint/2010/main" val="336163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CA426-35AD-4641-B663-0E9F30F67ABB}"/>
              </a:ext>
            </a:extLst>
          </p:cNvPr>
          <p:cNvSpPr>
            <a:spLocks noGrp="1"/>
          </p:cNvSpPr>
          <p:nvPr>
            <p:ph type="title"/>
          </p:nvPr>
        </p:nvSpPr>
        <p:spPr>
          <a:xfrm>
            <a:off x="573409" y="559477"/>
            <a:ext cx="3765200" cy="5709931"/>
          </a:xfrm>
        </p:spPr>
        <p:txBody>
          <a:bodyPr>
            <a:normAutofit/>
          </a:bodyPr>
          <a:lstStyle/>
          <a:p>
            <a:pPr algn="just"/>
            <a:r>
              <a:rPr lang="pt-PT" dirty="0"/>
              <a:t>Problema</a:t>
            </a:r>
            <a:br>
              <a:rPr lang="pt-PT" dirty="0"/>
            </a:br>
            <a:br>
              <a:rPr lang="pt-PT" dirty="0"/>
            </a:br>
            <a:r>
              <a:rPr lang="pt-PT" sz="1600" dirty="0" err="1"/>
              <a:t>ex</a:t>
            </a:r>
            <a:r>
              <a:rPr lang="pt-PT" sz="1600" dirty="0"/>
              <a:t>: hiato entre a vontade política declarada quanto à criação de um estatuto de cuidador informal e a sua aplicação concreta, particularmente junto dos serviços públicos de Segurança Social, que os poderão transformar em código para efeitos de apuramento de elegibilidade e cálculo.</a:t>
            </a:r>
          </a:p>
        </p:txBody>
      </p:sp>
      <p:graphicFrame>
        <p:nvGraphicFramePr>
          <p:cNvPr id="5" name="Marcador de Posição de Conteúdo 2">
            <a:extLst>
              <a:ext uri="{FF2B5EF4-FFF2-40B4-BE49-F238E27FC236}">
                <a16:creationId xmlns:a16="http://schemas.microsoft.com/office/drawing/2014/main" id="{79060DF8-09A6-8966-0CBA-746CC363182B}"/>
              </a:ext>
            </a:extLst>
          </p:cNvPr>
          <p:cNvGraphicFramePr>
            <a:graphicFrameLocks noGrp="1"/>
          </p:cNvGraphicFramePr>
          <p:nvPr>
            <p:ph idx="1"/>
            <p:extLst>
              <p:ext uri="{D42A27DB-BD31-4B8C-83A1-F6EECF244321}">
                <p14:modId xmlns:p14="http://schemas.microsoft.com/office/powerpoint/2010/main" val="247345072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86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928BF-90F1-46EA-AC25-886AD99744EB}"/>
              </a:ext>
            </a:extLst>
          </p:cNvPr>
          <p:cNvSpPr>
            <a:spLocks noGrp="1"/>
          </p:cNvSpPr>
          <p:nvPr>
            <p:ph type="title"/>
          </p:nvPr>
        </p:nvSpPr>
        <p:spPr>
          <a:xfrm>
            <a:off x="573409" y="559477"/>
            <a:ext cx="3765200" cy="5709931"/>
          </a:xfrm>
        </p:spPr>
        <p:txBody>
          <a:bodyPr>
            <a:normAutofit/>
          </a:bodyPr>
          <a:lstStyle/>
          <a:p>
            <a:pPr algn="ctr"/>
            <a:r>
              <a:rPr lang="pt-PT" dirty="0"/>
              <a:t>Propostas</a:t>
            </a:r>
          </a:p>
        </p:txBody>
      </p:sp>
      <p:graphicFrame>
        <p:nvGraphicFramePr>
          <p:cNvPr id="5" name="Marcador de Posição de Conteúdo 2">
            <a:extLst>
              <a:ext uri="{FF2B5EF4-FFF2-40B4-BE49-F238E27FC236}">
                <a16:creationId xmlns:a16="http://schemas.microsoft.com/office/drawing/2014/main" id="{794759E8-6E3C-9951-1C8B-162D67A6653B}"/>
              </a:ext>
            </a:extLst>
          </p:cNvPr>
          <p:cNvGraphicFramePr>
            <a:graphicFrameLocks noGrp="1"/>
          </p:cNvGraphicFramePr>
          <p:nvPr>
            <p:ph idx="1"/>
            <p:extLst>
              <p:ext uri="{D42A27DB-BD31-4B8C-83A1-F6EECF244321}">
                <p14:modId xmlns:p14="http://schemas.microsoft.com/office/powerpoint/2010/main" val="252980844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51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1B0CF-87C5-435C-A5BE-234D7D2148A9}"/>
              </a:ext>
            </a:extLst>
          </p:cNvPr>
          <p:cNvSpPr>
            <a:spLocks noGrp="1"/>
          </p:cNvSpPr>
          <p:nvPr>
            <p:ph type="title"/>
          </p:nvPr>
        </p:nvSpPr>
        <p:spPr>
          <a:xfrm>
            <a:off x="868680" y="642593"/>
            <a:ext cx="6281928" cy="1744183"/>
          </a:xfrm>
        </p:spPr>
        <p:txBody>
          <a:bodyPr>
            <a:normAutofit/>
          </a:bodyPr>
          <a:lstStyle/>
          <a:p>
            <a:r>
              <a:rPr lang="pt-PT" dirty="0" err="1"/>
              <a:t>Machine-consumable</a:t>
            </a:r>
            <a:r>
              <a:rPr lang="pt-PT" dirty="0"/>
              <a:t> rules</a:t>
            </a:r>
          </a:p>
        </p:txBody>
      </p:sp>
      <p:sp>
        <p:nvSpPr>
          <p:cNvPr id="3" name="Marcador de Posição de Conteúdo 2">
            <a:extLst>
              <a:ext uri="{FF2B5EF4-FFF2-40B4-BE49-F238E27FC236}">
                <a16:creationId xmlns:a16="http://schemas.microsoft.com/office/drawing/2014/main" id="{02841397-2841-42BB-8198-5BBF26B3029D}"/>
              </a:ext>
            </a:extLst>
          </p:cNvPr>
          <p:cNvSpPr>
            <a:spLocks noGrp="1"/>
          </p:cNvSpPr>
          <p:nvPr>
            <p:ph idx="1"/>
          </p:nvPr>
        </p:nvSpPr>
        <p:spPr>
          <a:xfrm>
            <a:off x="868680" y="2386584"/>
            <a:ext cx="6281928" cy="3648456"/>
          </a:xfrm>
        </p:spPr>
        <p:txBody>
          <a:bodyPr>
            <a:normAutofit/>
          </a:bodyPr>
          <a:lstStyle/>
          <a:p>
            <a:r>
              <a:rPr lang="pt-PT" dirty="0"/>
              <a:t>Regras disponíveis em código ou tipo-código que o software pode entender e interagir para assegurar conformidade.</a:t>
            </a:r>
          </a:p>
          <a:p>
            <a:r>
              <a:rPr lang="pt-PT" dirty="0"/>
              <a:t>Pegar nas regras ou nos seus componentes — sua lógica, requisitos e isenções — e dispô-los programaticamente para que possam ser analisados por uma máquina.</a:t>
            </a:r>
          </a:p>
          <a:p>
            <a:r>
              <a:rPr lang="pt-PT" dirty="0"/>
              <a:t>Podem ser usadas diretamente por sistemas de entrega de serviços (</a:t>
            </a:r>
            <a:r>
              <a:rPr lang="pt-PT" i="1" dirty="0" err="1"/>
              <a:t>service</a:t>
            </a:r>
            <a:r>
              <a:rPr lang="pt-PT" i="1" dirty="0"/>
              <a:t> </a:t>
            </a:r>
            <a:r>
              <a:rPr lang="pt-PT" i="1" dirty="0" err="1"/>
              <a:t>delivery</a:t>
            </a:r>
            <a:r>
              <a:rPr lang="pt-PT" i="1" dirty="0"/>
              <a:t> </a:t>
            </a:r>
            <a:r>
              <a:rPr lang="pt-PT" i="1" dirty="0" err="1"/>
              <a:t>systems</a:t>
            </a:r>
            <a:r>
              <a:rPr lang="pt-PT" dirty="0"/>
              <a:t>).</a:t>
            </a:r>
          </a:p>
          <a:p>
            <a:r>
              <a:rPr lang="pt-PT" dirty="0"/>
              <a:t>As regras podem ser complexas, mas programáveis - as máquinas podem lidar com modelos de decisão mais complexos do que os humanos, desde que os dados de entrada estejam disponíveis.</a:t>
            </a:r>
          </a:p>
        </p:txBody>
      </p:sp>
      <p:pic>
        <p:nvPicPr>
          <p:cNvPr id="5" name="Imagem 4" descr="Image illustrating the co-draft Rules as Code process">
            <a:extLst>
              <a:ext uri="{FF2B5EF4-FFF2-40B4-BE49-F238E27FC236}">
                <a16:creationId xmlns:a16="http://schemas.microsoft.com/office/drawing/2014/main" id="{0DA7C444-A20B-4D99-A1A9-0210FF5C4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817414" y="3334140"/>
            <a:ext cx="3724578" cy="2095074"/>
          </a:xfrm>
          <a:prstGeom prst="rect">
            <a:avLst/>
          </a:prstGeom>
          <a:noFill/>
        </p:spPr>
      </p:pic>
      <p:pic>
        <p:nvPicPr>
          <p:cNvPr id="4" name="Imagem 3" descr="Rules engine concept, showing multiple systems linked to a single set of rules,">
            <a:extLst>
              <a:ext uri="{FF2B5EF4-FFF2-40B4-BE49-F238E27FC236}">
                <a16:creationId xmlns:a16="http://schemas.microsoft.com/office/drawing/2014/main" id="{51B4CC18-4B23-4C7B-8382-566B52747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99293" y="852965"/>
            <a:ext cx="3775788" cy="2294496"/>
          </a:xfrm>
          <a:prstGeom prst="rect">
            <a:avLst/>
          </a:prstGeom>
          <a:noFill/>
        </p:spPr>
      </p:pic>
    </p:spTree>
    <p:extLst>
      <p:ext uri="{BB962C8B-B14F-4D97-AF65-F5344CB8AC3E}">
        <p14:creationId xmlns:p14="http://schemas.microsoft.com/office/powerpoint/2010/main" val="405391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5D4D7-9A5A-4815-BF54-BF20B86C5AAA}"/>
              </a:ext>
            </a:extLst>
          </p:cNvPr>
          <p:cNvSpPr>
            <a:spLocks noGrp="1"/>
          </p:cNvSpPr>
          <p:nvPr>
            <p:ph type="title"/>
          </p:nvPr>
        </p:nvSpPr>
        <p:spPr>
          <a:xfrm>
            <a:off x="5867874" y="892120"/>
            <a:ext cx="5447250" cy="1645920"/>
          </a:xfrm>
        </p:spPr>
        <p:txBody>
          <a:bodyPr>
            <a:normAutofit/>
          </a:bodyPr>
          <a:lstStyle/>
          <a:p>
            <a:r>
              <a:rPr lang="pt-PT" dirty="0" err="1"/>
              <a:t>RaC</a:t>
            </a:r>
            <a:endParaRPr lang="pt-PT" dirty="0"/>
          </a:p>
        </p:txBody>
      </p:sp>
      <p:sp>
        <p:nvSpPr>
          <p:cNvPr id="3" name="Marcador de Posição de Conteúdo 2">
            <a:extLst>
              <a:ext uri="{FF2B5EF4-FFF2-40B4-BE49-F238E27FC236}">
                <a16:creationId xmlns:a16="http://schemas.microsoft.com/office/drawing/2014/main" id="{3547C1EC-A394-49E8-A860-E64801A741E1}"/>
              </a:ext>
            </a:extLst>
          </p:cNvPr>
          <p:cNvSpPr>
            <a:spLocks noGrp="1"/>
          </p:cNvSpPr>
          <p:nvPr>
            <p:ph idx="1"/>
          </p:nvPr>
        </p:nvSpPr>
        <p:spPr>
          <a:xfrm>
            <a:off x="5867873" y="2679192"/>
            <a:ext cx="5447251" cy="3291840"/>
          </a:xfrm>
        </p:spPr>
        <p:txBody>
          <a:bodyPr>
            <a:normAutofit/>
          </a:bodyPr>
          <a:lstStyle/>
          <a:p>
            <a:r>
              <a:rPr lang="pt-PT" dirty="0"/>
              <a:t>Deliberado, sistemático, integrado, precoce</a:t>
            </a:r>
          </a:p>
          <a:p>
            <a:r>
              <a:rPr lang="pt-PT" dirty="0"/>
              <a:t>Elaboração paralela de legislação legível por humanos e consumível por máquina</a:t>
            </a:r>
          </a:p>
          <a:p>
            <a:r>
              <a:rPr lang="pt-PT" dirty="0"/>
              <a:t>Equipas multidisciplinares e </a:t>
            </a:r>
            <a:r>
              <a:rPr lang="pt-PT" i="1" dirty="0" err="1"/>
              <a:t>multistakeholders</a:t>
            </a:r>
            <a:endParaRPr lang="pt-PT" i="1" dirty="0"/>
          </a:p>
          <a:p>
            <a:r>
              <a:rPr lang="pt-PT" i="1" dirty="0"/>
              <a:t>Open data, Open </a:t>
            </a:r>
            <a:r>
              <a:rPr lang="pt-PT" i="1" dirty="0" err="1"/>
              <a:t>Government</a:t>
            </a:r>
            <a:r>
              <a:rPr lang="pt-PT" dirty="0"/>
              <a:t>, </a:t>
            </a:r>
            <a:r>
              <a:rPr lang="pt-PT" dirty="0" err="1"/>
              <a:t>GaaP</a:t>
            </a:r>
            <a:endParaRPr lang="pt-PT" dirty="0"/>
          </a:p>
          <a:p>
            <a:r>
              <a:rPr lang="pt-PT" dirty="0"/>
              <a:t>Interpretação autorizada e autêntica de regras e códigos humanos</a:t>
            </a:r>
          </a:p>
          <a:p>
            <a:r>
              <a:rPr lang="pt-PT" dirty="0"/>
              <a:t>Reduzindo o ruído entre a intenção legal e a execução</a:t>
            </a:r>
          </a:p>
          <a:p>
            <a:pPr marL="0" indent="0">
              <a:buNone/>
            </a:pPr>
            <a:endParaRPr lang="pt-PT" dirty="0"/>
          </a:p>
        </p:txBody>
      </p:sp>
      <p:pic>
        <p:nvPicPr>
          <p:cNvPr id="4" name="Picture 28" descr="DED0820E-B56F-49BE-A835-61BA25B7013A@lan">
            <a:extLst>
              <a:ext uri="{FF2B5EF4-FFF2-40B4-BE49-F238E27FC236}">
                <a16:creationId xmlns:a16="http://schemas.microsoft.com/office/drawing/2014/main" id="{1DAE66F2-26C2-42C5-AEC5-5A98E1D9B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24673" y="1802161"/>
            <a:ext cx="3000193" cy="1545098"/>
          </a:xfrm>
          <a:prstGeom prst="rect">
            <a:avLst/>
          </a:prstGeom>
          <a:noFill/>
        </p:spPr>
      </p:pic>
      <p:pic>
        <p:nvPicPr>
          <p:cNvPr id="5" name="Picture 29">
            <a:extLst>
              <a:ext uri="{FF2B5EF4-FFF2-40B4-BE49-F238E27FC236}">
                <a16:creationId xmlns:a16="http://schemas.microsoft.com/office/drawing/2014/main" id="{5311AD2A-C3B9-4275-A29D-B9E9808FE3B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1124673" y="3508127"/>
            <a:ext cx="3000193" cy="1492595"/>
          </a:xfrm>
          <a:prstGeom prst="rect">
            <a:avLst/>
          </a:prstGeom>
          <a:noFill/>
        </p:spPr>
      </p:pic>
    </p:spTree>
    <p:extLst>
      <p:ext uri="{BB962C8B-B14F-4D97-AF65-F5344CB8AC3E}">
        <p14:creationId xmlns:p14="http://schemas.microsoft.com/office/powerpoint/2010/main" val="348094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D5220-6FCC-7716-31C2-8A236B525846}"/>
              </a:ext>
            </a:extLst>
          </p:cNvPr>
          <p:cNvSpPr>
            <a:spLocks noGrp="1"/>
          </p:cNvSpPr>
          <p:nvPr>
            <p:ph type="title"/>
          </p:nvPr>
        </p:nvSpPr>
        <p:spPr/>
        <p:txBody>
          <a:bodyPr/>
          <a:lstStyle/>
          <a:p>
            <a:r>
              <a:rPr lang="pt-PT" dirty="0"/>
              <a:t>Em suma:</a:t>
            </a:r>
          </a:p>
        </p:txBody>
      </p:sp>
      <p:sp>
        <p:nvSpPr>
          <p:cNvPr id="3" name="Marcador de Posição de Conteúdo 2">
            <a:extLst>
              <a:ext uri="{FF2B5EF4-FFF2-40B4-BE49-F238E27FC236}">
                <a16:creationId xmlns:a16="http://schemas.microsoft.com/office/drawing/2014/main" id="{739F8E7F-4B82-F6C8-4C5E-81398C8B524E}"/>
              </a:ext>
            </a:extLst>
          </p:cNvPr>
          <p:cNvSpPr>
            <a:spLocks noGrp="1"/>
          </p:cNvSpPr>
          <p:nvPr>
            <p:ph idx="1"/>
          </p:nvPr>
        </p:nvSpPr>
        <p:spPr/>
        <p:txBody>
          <a:bodyPr/>
          <a:lstStyle/>
          <a:p>
            <a:r>
              <a:rPr lang="pt-PT" b="1" dirty="0" err="1"/>
              <a:t>RaC</a:t>
            </a:r>
            <a:r>
              <a:rPr lang="pt-PT" b="1" dirty="0"/>
              <a:t> não se resume a um mero </a:t>
            </a:r>
            <a:r>
              <a:rPr lang="pt-PT" b="1" i="1" dirty="0"/>
              <a:t>output</a:t>
            </a:r>
            <a:r>
              <a:rPr lang="pt-PT" b="1" dirty="0"/>
              <a:t> enquanto versão codificada </a:t>
            </a:r>
            <a:r>
              <a:rPr lang="pt-PT" dirty="0"/>
              <a:t>de </a:t>
            </a:r>
            <a:r>
              <a:rPr lang="pt-PT" i="1" dirty="0"/>
              <a:t>regras </a:t>
            </a:r>
            <a:r>
              <a:rPr lang="pt-PT" i="1" dirty="0" err="1"/>
              <a:t>machine-readable</a:t>
            </a:r>
            <a:r>
              <a:rPr lang="pt-PT" i="1" dirty="0"/>
              <a:t> </a:t>
            </a:r>
            <a:r>
              <a:rPr lang="pt-PT" i="1" dirty="0" err="1"/>
              <a:t>and</a:t>
            </a:r>
            <a:r>
              <a:rPr lang="pt-PT" i="1" dirty="0"/>
              <a:t> </a:t>
            </a:r>
            <a:r>
              <a:rPr lang="pt-PT" i="1" dirty="0" err="1"/>
              <a:t>consumable</a:t>
            </a:r>
            <a:r>
              <a:rPr lang="pt-PT" dirty="0"/>
              <a:t> pois esta definição mais lata incluiria soluções privadas e individuais de </a:t>
            </a:r>
            <a:r>
              <a:rPr lang="pt-PT" dirty="0" err="1"/>
              <a:t>RegTech</a:t>
            </a:r>
            <a:r>
              <a:rPr lang="pt-PT" dirty="0"/>
              <a:t>, </a:t>
            </a:r>
            <a:r>
              <a:rPr lang="pt-PT" dirty="0" err="1"/>
              <a:t>LegalTech</a:t>
            </a:r>
            <a:r>
              <a:rPr lang="pt-PT" dirty="0"/>
              <a:t> de transformação de business rules e de outras normas em software, tardiamente no processo legislativo e sem prerrogativas de autoridade . </a:t>
            </a:r>
          </a:p>
          <a:p>
            <a:endParaRPr lang="pt-PT" dirty="0"/>
          </a:p>
          <a:p>
            <a:r>
              <a:rPr lang="pt-PT" b="1" dirty="0"/>
              <a:t>mais ambicioso </a:t>
            </a:r>
            <a:r>
              <a:rPr lang="pt-PT" dirty="0"/>
              <a:t>do que um simples recurso instrumental a procedimentos e ferramentas eletrónicas e publicação digital online. </a:t>
            </a:r>
          </a:p>
          <a:p>
            <a:endParaRPr lang="pt-PT" dirty="0"/>
          </a:p>
          <a:p>
            <a:r>
              <a:rPr lang="pt-PT" b="1" dirty="0"/>
              <a:t>não se esgota na automação de normas</a:t>
            </a:r>
            <a:r>
              <a:rPr lang="pt-PT" dirty="0"/>
              <a:t>, visto que almeja (embora não se confunda) um Melhor Direito e uma melhor eficiência e transparência na interpretação e aplicação, além de manter a versão em linguagem natural e reconhecer que há normas que, por natureza (ex. o grau de discricionariedade necessário), não são </a:t>
            </a:r>
            <a:r>
              <a:rPr lang="pt-PT" dirty="0" err="1"/>
              <a:t>susceptíveis</a:t>
            </a:r>
            <a:r>
              <a:rPr lang="pt-PT" dirty="0"/>
              <a:t> de transformação em código programável .</a:t>
            </a:r>
          </a:p>
        </p:txBody>
      </p:sp>
      <p:sp>
        <p:nvSpPr>
          <p:cNvPr id="4" name="Marcador de Posição da Data 3">
            <a:extLst>
              <a:ext uri="{FF2B5EF4-FFF2-40B4-BE49-F238E27FC236}">
                <a16:creationId xmlns:a16="http://schemas.microsoft.com/office/drawing/2014/main" id="{C628E00E-E409-1552-B606-61A9FD64AF76}"/>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994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91CBF-ED3E-36C9-B4E8-8E9CCF102ABA}"/>
              </a:ext>
            </a:extLst>
          </p:cNvPr>
          <p:cNvSpPr>
            <a:spLocks noGrp="1"/>
          </p:cNvSpPr>
          <p:nvPr>
            <p:ph type="title"/>
          </p:nvPr>
        </p:nvSpPr>
        <p:spPr/>
        <p:txBody>
          <a:bodyPr/>
          <a:lstStyle/>
          <a:p>
            <a:r>
              <a:rPr lang="pt-PT" dirty="0"/>
              <a:t>Em suma:</a:t>
            </a:r>
          </a:p>
        </p:txBody>
      </p:sp>
      <p:sp>
        <p:nvSpPr>
          <p:cNvPr id="3" name="Marcador de Posição de Conteúdo 2">
            <a:extLst>
              <a:ext uri="{FF2B5EF4-FFF2-40B4-BE49-F238E27FC236}">
                <a16:creationId xmlns:a16="http://schemas.microsoft.com/office/drawing/2014/main" id="{96E1004C-13BC-737B-05F1-1DF21530BB26}"/>
              </a:ext>
            </a:extLst>
          </p:cNvPr>
          <p:cNvSpPr>
            <a:spLocks noGrp="1"/>
          </p:cNvSpPr>
          <p:nvPr>
            <p:ph idx="1"/>
          </p:nvPr>
        </p:nvSpPr>
        <p:spPr>
          <a:xfrm>
            <a:off x="879894" y="2103119"/>
            <a:ext cx="10558732" cy="4033137"/>
          </a:xfrm>
        </p:spPr>
        <p:txBody>
          <a:bodyPr>
            <a:normAutofit fontScale="92500" lnSpcReduction="10000"/>
          </a:bodyPr>
          <a:lstStyle/>
          <a:p>
            <a:r>
              <a:rPr lang="pt-PT" dirty="0"/>
              <a:t>A produção em </a:t>
            </a:r>
            <a:r>
              <a:rPr lang="pt-PT" b="1" dirty="0"/>
              <a:t>simultâneo</a:t>
            </a:r>
            <a:r>
              <a:rPr lang="pt-PT" dirty="0"/>
              <a:t> de regras em formato humano e de máquina permite:</a:t>
            </a:r>
          </a:p>
          <a:p>
            <a:pPr marL="342900" indent="-342900">
              <a:buAutoNum type="arabicPeriod"/>
            </a:pPr>
            <a:r>
              <a:rPr lang="pt-PT" dirty="0"/>
              <a:t>um fenómeno de </a:t>
            </a:r>
            <a:r>
              <a:rPr lang="pt-PT" b="1" dirty="0"/>
              <a:t>influência mútua</a:t>
            </a:r>
            <a:r>
              <a:rPr lang="pt-PT" dirty="0"/>
              <a:t>, designadamente através da identificação, por equipas multidisciplinares, de regras menos claras e de difícil exequibilidade que levantam problemas na sua </a:t>
            </a:r>
            <a:r>
              <a:rPr lang="pt-PT" dirty="0" err="1"/>
              <a:t>redacção</a:t>
            </a:r>
            <a:r>
              <a:rPr lang="pt-PT" dirty="0"/>
              <a:t> em código (</a:t>
            </a:r>
            <a:r>
              <a:rPr lang="pt-PT" i="1" dirty="0" err="1"/>
              <a:t>the</a:t>
            </a:r>
            <a:r>
              <a:rPr lang="pt-PT" i="1" dirty="0"/>
              <a:t> </a:t>
            </a:r>
            <a:r>
              <a:rPr lang="pt-PT" i="1" dirty="0" err="1"/>
              <a:t>law</a:t>
            </a:r>
            <a:r>
              <a:rPr lang="pt-PT" i="1" dirty="0"/>
              <a:t> </a:t>
            </a:r>
            <a:r>
              <a:rPr lang="pt-PT" i="1" dirty="0" err="1"/>
              <a:t>smells</a:t>
            </a:r>
            <a:r>
              <a:rPr lang="pt-PT" dirty="0"/>
              <a:t>)</a:t>
            </a:r>
          </a:p>
          <a:p>
            <a:pPr marL="0" indent="0">
              <a:buNone/>
            </a:pPr>
            <a:r>
              <a:rPr lang="pt-PT" dirty="0"/>
              <a:t>(ex. Nova Gales do Sul quanto à codificação de uma norma que previa um apoio a pais de crianças com idades entre os 4 anos e meio e os 18)</a:t>
            </a:r>
          </a:p>
          <a:p>
            <a:pPr marL="0" indent="0">
              <a:buNone/>
            </a:pPr>
            <a:r>
              <a:rPr lang="pt-PT" dirty="0"/>
              <a:t>2. garantir o </a:t>
            </a:r>
            <a:r>
              <a:rPr lang="pt-PT" b="1" dirty="0"/>
              <a:t>isomorfismo</a:t>
            </a:r>
            <a:r>
              <a:rPr lang="pt-PT" dirty="0"/>
              <a:t> possível entre as duas linguagens, com versões igualmente autênticas e equivalentes.</a:t>
            </a:r>
          </a:p>
          <a:p>
            <a:pPr marL="0" indent="0">
              <a:buNone/>
            </a:pPr>
            <a:r>
              <a:rPr lang="pt-PT" dirty="0"/>
              <a:t>A iniciativa </a:t>
            </a:r>
            <a:r>
              <a:rPr lang="pt-PT" dirty="0" err="1"/>
              <a:t>RaC</a:t>
            </a:r>
            <a:r>
              <a:rPr lang="pt-PT" dirty="0"/>
              <a:t> procura </a:t>
            </a:r>
            <a:r>
              <a:rPr lang="pt-PT" b="1" dirty="0"/>
              <a:t>responder a três problemas principais </a:t>
            </a:r>
            <a:r>
              <a:rPr lang="pt-PT" dirty="0"/>
              <a:t>decorrentes do divórcio entre um Estado analógico e uma Sociedade Digital: </a:t>
            </a:r>
          </a:p>
          <a:p>
            <a:pPr marL="342900" indent="-342900">
              <a:buAutoNum type="arabicPeriod"/>
            </a:pPr>
            <a:r>
              <a:rPr lang="pt-PT" dirty="0"/>
              <a:t>o fosso entre a produção e consumo legislativos; </a:t>
            </a:r>
          </a:p>
          <a:p>
            <a:pPr marL="342900" indent="-342900">
              <a:buAutoNum type="arabicPeriod"/>
            </a:pPr>
            <a:r>
              <a:rPr lang="pt-PT" dirty="0"/>
              <a:t>complexidade; </a:t>
            </a:r>
          </a:p>
          <a:p>
            <a:pPr marL="342900" indent="-342900">
              <a:buAutoNum type="arabicPeriod"/>
            </a:pPr>
            <a:r>
              <a:rPr lang="pt-PT" dirty="0"/>
              <a:t>ineficiência.  </a:t>
            </a:r>
          </a:p>
          <a:p>
            <a:pPr marL="0" indent="0">
              <a:buNone/>
            </a:pPr>
            <a:r>
              <a:rPr lang="pt-PT" dirty="0"/>
              <a:t>O </a:t>
            </a:r>
            <a:r>
              <a:rPr lang="pt-PT" dirty="0" err="1"/>
              <a:t>objectivo</a:t>
            </a:r>
            <a:r>
              <a:rPr lang="pt-PT" dirty="0"/>
              <a:t> é sobretudo o de </a:t>
            </a:r>
            <a:r>
              <a:rPr lang="pt-PT" b="1" dirty="0"/>
              <a:t>diminuir o ruído interpretativo</a:t>
            </a:r>
            <a:r>
              <a:rPr lang="pt-PT" dirty="0"/>
              <a:t> e de dar coerência, </a:t>
            </a:r>
            <a:r>
              <a:rPr lang="pt-PT" b="1" dirty="0"/>
              <a:t>alinhando interesses</a:t>
            </a:r>
            <a:r>
              <a:rPr lang="pt-PT" dirty="0"/>
              <a:t>, entre os vários participantes no processo legiferante e de aplicação, aumentando a </a:t>
            </a:r>
            <a:r>
              <a:rPr lang="pt-PT" b="1" dirty="0"/>
              <a:t>rastreabilidade</a:t>
            </a:r>
            <a:r>
              <a:rPr lang="pt-PT" dirty="0"/>
              <a:t>  e a </a:t>
            </a:r>
            <a:r>
              <a:rPr lang="pt-PT" b="1" dirty="0"/>
              <a:t>segurança jurídica</a:t>
            </a:r>
            <a:r>
              <a:rPr lang="pt-PT" dirty="0"/>
              <a:t>.</a:t>
            </a:r>
          </a:p>
        </p:txBody>
      </p:sp>
      <p:sp>
        <p:nvSpPr>
          <p:cNvPr id="4" name="Marcador de Posição da Data 3">
            <a:extLst>
              <a:ext uri="{FF2B5EF4-FFF2-40B4-BE49-F238E27FC236}">
                <a16:creationId xmlns:a16="http://schemas.microsoft.com/office/drawing/2014/main" id="{59EC3AAF-1901-B051-FAEF-304496A9B8E0}"/>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55139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C2AAE-819D-45AA-B38C-BE102F1A9E4A}"/>
              </a:ext>
            </a:extLst>
          </p:cNvPr>
          <p:cNvSpPr>
            <a:spLocks noGrp="1"/>
          </p:cNvSpPr>
          <p:nvPr>
            <p:ph type="title"/>
          </p:nvPr>
        </p:nvSpPr>
        <p:spPr/>
        <p:txBody>
          <a:bodyPr/>
          <a:lstStyle/>
          <a:p>
            <a:r>
              <a:rPr lang="pt-PT" dirty="0"/>
              <a:t>Vantagens de </a:t>
            </a:r>
            <a:r>
              <a:rPr lang="pt-PT" dirty="0" err="1"/>
              <a:t>RaC</a:t>
            </a:r>
            <a:endParaRPr lang="pt-PT" dirty="0"/>
          </a:p>
        </p:txBody>
      </p:sp>
      <p:sp>
        <p:nvSpPr>
          <p:cNvPr id="3" name="Marcador de Posição de Conteúdo 2">
            <a:extLst>
              <a:ext uri="{FF2B5EF4-FFF2-40B4-BE49-F238E27FC236}">
                <a16:creationId xmlns:a16="http://schemas.microsoft.com/office/drawing/2014/main" id="{98F5258A-9BFC-4302-803B-52E56191F2C7}"/>
              </a:ext>
            </a:extLst>
          </p:cNvPr>
          <p:cNvSpPr>
            <a:spLocks noGrp="1"/>
          </p:cNvSpPr>
          <p:nvPr>
            <p:ph idx="1"/>
          </p:nvPr>
        </p:nvSpPr>
        <p:spPr>
          <a:xfrm>
            <a:off x="1066800" y="2103120"/>
            <a:ext cx="10058400" cy="4027386"/>
          </a:xfrm>
        </p:spPr>
        <p:txBody>
          <a:bodyPr>
            <a:normAutofit/>
          </a:bodyPr>
          <a:lstStyle/>
          <a:p>
            <a:r>
              <a:rPr lang="en-US" dirty="0"/>
              <a:t>  </a:t>
            </a:r>
            <a:r>
              <a:rPr lang="pt-PT" dirty="0"/>
              <a:t>Implementação mais rápida da política</a:t>
            </a:r>
          </a:p>
          <a:p>
            <a:r>
              <a:rPr lang="pt-PT" dirty="0"/>
              <a:t>Teste de políticas e modelagem antes da implementação</a:t>
            </a:r>
          </a:p>
          <a:p>
            <a:r>
              <a:rPr lang="pt-PT" dirty="0"/>
              <a:t>Remoção da lacuna entre a produção legal e o </a:t>
            </a:r>
            <a:r>
              <a:rPr lang="pt-PT" i="1" dirty="0"/>
              <a:t>software</a:t>
            </a:r>
            <a:r>
              <a:rPr lang="pt-PT" dirty="0"/>
              <a:t> que oferece suporte à prestação de serviços</a:t>
            </a:r>
          </a:p>
          <a:p>
            <a:r>
              <a:rPr lang="pt-PT" dirty="0"/>
              <a:t>Remoção da lacuna entre linguagem natural e código</a:t>
            </a:r>
          </a:p>
          <a:p>
            <a:r>
              <a:rPr lang="pt-PT" dirty="0"/>
              <a:t>Remoção da lacuna entre a produção legal e a aplicação legal, mesmo para regras legíveis por humanos</a:t>
            </a:r>
          </a:p>
          <a:p>
            <a:r>
              <a:rPr lang="pt-PT" dirty="0"/>
              <a:t>Assinatura programática para mudanças de regras para que os sistemas de </a:t>
            </a:r>
            <a:r>
              <a:rPr lang="pt-PT" i="1" dirty="0"/>
              <a:t>software</a:t>
            </a:r>
            <a:r>
              <a:rPr lang="pt-PT" dirty="0"/>
              <a:t> possam ser notificados e atualizados automaticamente</a:t>
            </a:r>
          </a:p>
          <a:p>
            <a:endParaRPr lang="pt-PT" dirty="0"/>
          </a:p>
          <a:p>
            <a:pPr marL="0" indent="0">
              <a:buNone/>
            </a:pPr>
            <a:endParaRPr lang="en-US" dirty="0"/>
          </a:p>
          <a:p>
            <a:pPr marL="0" indent="0">
              <a:buNone/>
            </a:pPr>
            <a:endParaRPr lang="pt-PT" dirty="0"/>
          </a:p>
        </p:txBody>
      </p:sp>
    </p:spTree>
    <p:extLst>
      <p:ext uri="{BB962C8B-B14F-4D97-AF65-F5344CB8AC3E}">
        <p14:creationId xmlns:p14="http://schemas.microsoft.com/office/powerpoint/2010/main" val="359540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Grande plano de um logó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310571" y="339316"/>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pt-PT"/>
          </a:p>
        </p:txBody>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pt-PT"/>
          </a:p>
        </p:txBody>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pt-PT" sz="3600" dirty="0">
                <a:solidFill>
                  <a:schemeClr val="tx1"/>
                </a:solidFill>
              </a:rPr>
              <a:t>SEGURANÇA SOCIAL, DIREITO E TECNOLOGIA</a:t>
            </a:r>
            <a:endParaRPr lang="pt-pt" sz="3600" dirty="0">
              <a:solidFill>
                <a:schemeClr val="tx1"/>
              </a:solidFill>
            </a:endParaRP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t-pt" dirty="0">
                <a:solidFill>
                  <a:schemeClr val="tx1"/>
                </a:solidFill>
              </a:rPr>
              <a:t>Rute Saraiva</a:t>
            </a:r>
          </a:p>
          <a:p>
            <a:pPr rtl="0">
              <a:spcAft>
                <a:spcPts val="600"/>
              </a:spcAft>
            </a:pPr>
            <a:endParaRPr lang="pt-pt"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3A063-F39C-8348-3A38-F739FF703F97}"/>
              </a:ext>
            </a:extLst>
          </p:cNvPr>
          <p:cNvSpPr>
            <a:spLocks noGrp="1"/>
          </p:cNvSpPr>
          <p:nvPr>
            <p:ph type="title"/>
          </p:nvPr>
        </p:nvSpPr>
        <p:spPr/>
        <p:txBody>
          <a:bodyPr/>
          <a:lstStyle/>
          <a:p>
            <a:r>
              <a:rPr lang="pt-PT" dirty="0"/>
              <a:t>Ou seja:</a:t>
            </a:r>
          </a:p>
        </p:txBody>
      </p:sp>
      <p:sp>
        <p:nvSpPr>
          <p:cNvPr id="3" name="Marcador de Posição de Conteúdo 2">
            <a:extLst>
              <a:ext uri="{FF2B5EF4-FFF2-40B4-BE49-F238E27FC236}">
                <a16:creationId xmlns:a16="http://schemas.microsoft.com/office/drawing/2014/main" id="{8C8D2ADE-BAB6-E8A6-B594-AD3596C369D4}"/>
              </a:ext>
            </a:extLst>
          </p:cNvPr>
          <p:cNvSpPr>
            <a:spLocks noGrp="1"/>
          </p:cNvSpPr>
          <p:nvPr>
            <p:ph idx="1"/>
          </p:nvPr>
        </p:nvSpPr>
        <p:spPr>
          <a:xfrm>
            <a:off x="1066800" y="2103120"/>
            <a:ext cx="10210800" cy="3849624"/>
          </a:xfrm>
        </p:spPr>
        <p:txBody>
          <a:bodyPr>
            <a:normAutofit/>
          </a:bodyPr>
          <a:lstStyle/>
          <a:p>
            <a:r>
              <a:rPr lang="pt-PT" dirty="0"/>
              <a:t>pese embora se possam identificar passos na escada do procedimento legislativo (decisor político – legislador – codificador técnico – teste - publicação), mais do que um processo linear, procura-se estabelecer uma </a:t>
            </a:r>
            <a:r>
              <a:rPr lang="pt-PT" b="1" dirty="0"/>
              <a:t>rede fortemente integrada e interconectada </a:t>
            </a:r>
            <a:r>
              <a:rPr lang="pt-PT" dirty="0"/>
              <a:t>para assegurar uma maior rastreabilidade, com </a:t>
            </a:r>
            <a:r>
              <a:rPr lang="pt-PT" b="1" dirty="0"/>
              <a:t>reforçada e mais próxima concertação social (equipas </a:t>
            </a:r>
            <a:r>
              <a:rPr lang="pt-PT" b="1" i="1" dirty="0" err="1"/>
              <a:t>multistakeholders</a:t>
            </a:r>
            <a:r>
              <a:rPr lang="pt-PT" b="1" dirty="0"/>
              <a:t>)</a:t>
            </a:r>
            <a:r>
              <a:rPr lang="pt-PT" dirty="0"/>
              <a:t>;</a:t>
            </a:r>
          </a:p>
          <a:p>
            <a:pPr algn="just"/>
            <a:r>
              <a:rPr lang="pt-PT" dirty="0"/>
              <a:t>testes de protótipos, cooperação iterativa, avaliações </a:t>
            </a:r>
            <a:r>
              <a:rPr lang="pt-PT" i="1" dirty="0" err="1"/>
              <a:t>ex</a:t>
            </a:r>
            <a:r>
              <a:rPr lang="pt-PT" i="1" dirty="0"/>
              <a:t> ante</a:t>
            </a:r>
            <a:r>
              <a:rPr lang="pt-PT" dirty="0"/>
              <a:t>, sucessivos sistemas de </a:t>
            </a:r>
            <a:r>
              <a:rPr lang="pt-PT" i="1" dirty="0"/>
              <a:t>feedback</a:t>
            </a:r>
            <a:r>
              <a:rPr lang="pt-PT" dirty="0"/>
              <a:t>, incluindo uma avaliação </a:t>
            </a:r>
            <a:r>
              <a:rPr lang="pt-PT" i="1" dirty="0" err="1"/>
              <a:t>ex</a:t>
            </a:r>
            <a:r>
              <a:rPr lang="pt-PT" i="1" dirty="0"/>
              <a:t> </a:t>
            </a:r>
            <a:r>
              <a:rPr lang="pt-PT" i="1" dirty="0" err="1"/>
              <a:t>post</a:t>
            </a:r>
            <a:r>
              <a:rPr lang="pt-PT" i="1" dirty="0"/>
              <a:t> </a:t>
            </a:r>
            <a:r>
              <a:rPr lang="pt-PT" dirty="0"/>
              <a:t>à implementação, de modo a se corrigir e ajustar o código, e se identificarem interconexões com outros diplomas e códigos e eventuais ou reais dificuldades, mas também destarte garantir o escrutínio democrático e salvaguardar valores,</a:t>
            </a:r>
          </a:p>
          <a:p>
            <a:pPr algn="just"/>
            <a:r>
              <a:rPr lang="pt-PT" dirty="0"/>
              <a:t>elevada necessidade de </a:t>
            </a:r>
            <a:r>
              <a:rPr lang="pt-PT" b="1" dirty="0"/>
              <a:t>planeamento proactivo</a:t>
            </a:r>
            <a:r>
              <a:rPr lang="pt-PT" dirty="0"/>
              <a:t> quando se legisla (simultaneamente) implica que se atente tanto às interconexões entre regras, diplomas e regimes para uma coerência e consistência terminológica e conceptual e para uma </a:t>
            </a:r>
            <a:r>
              <a:rPr lang="pt-PT" b="1" dirty="0"/>
              <a:t>avaliação dos impactos </a:t>
            </a:r>
            <a:r>
              <a:rPr lang="pt-PT" dirty="0"/>
              <a:t>da nova legislação na totalidade do sistema jurídico, como às </a:t>
            </a:r>
            <a:r>
              <a:rPr lang="pt-PT" b="1" dirty="0"/>
              <a:t>possíveis mudanças </a:t>
            </a:r>
            <a:r>
              <a:rPr lang="pt-PT" dirty="0"/>
              <a:t>que poderá vir a sofrer de forma conjuntural ou estrutural. Esta </a:t>
            </a:r>
            <a:r>
              <a:rPr lang="pt-PT" b="1" dirty="0"/>
              <a:t>previsão precoce </a:t>
            </a:r>
            <a:r>
              <a:rPr lang="pt-PT" dirty="0"/>
              <a:t>obriga a </a:t>
            </a:r>
            <a:r>
              <a:rPr lang="pt-PT" b="1" dirty="0"/>
              <a:t>testar vários cenários </a:t>
            </a:r>
            <a:r>
              <a:rPr lang="pt-PT" dirty="0"/>
              <a:t>de aplicação, ajustamentos mais rápidos, eficientes e eficazes, antecipar impactos e antever soluções que garantam a adequação e o equilíbrio sistémicos.</a:t>
            </a:r>
          </a:p>
          <a:p>
            <a:pPr algn="just"/>
            <a:endParaRPr lang="pt-PT" dirty="0"/>
          </a:p>
          <a:p>
            <a:endParaRPr lang="pt-PT" dirty="0"/>
          </a:p>
        </p:txBody>
      </p:sp>
      <p:sp>
        <p:nvSpPr>
          <p:cNvPr id="4" name="Marcador de Posição da Data 3">
            <a:extLst>
              <a:ext uri="{FF2B5EF4-FFF2-40B4-BE49-F238E27FC236}">
                <a16:creationId xmlns:a16="http://schemas.microsoft.com/office/drawing/2014/main" id="{56292A7F-91DD-0E64-D487-6DA2237A993A}"/>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68074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29AAD-52B5-4F47-9B3E-154D61BB197A}"/>
              </a:ext>
            </a:extLst>
          </p:cNvPr>
          <p:cNvSpPr>
            <a:spLocks noGrp="1"/>
          </p:cNvSpPr>
          <p:nvPr>
            <p:ph type="title"/>
          </p:nvPr>
        </p:nvSpPr>
        <p:spPr/>
        <p:txBody>
          <a:bodyPr/>
          <a:lstStyle/>
          <a:p>
            <a:r>
              <a:rPr lang="pt-PT" dirty="0"/>
              <a:t>Vantagens:</a:t>
            </a:r>
          </a:p>
        </p:txBody>
      </p:sp>
      <p:sp>
        <p:nvSpPr>
          <p:cNvPr id="3" name="Marcador de Posição de Conteúdo 2">
            <a:extLst>
              <a:ext uri="{FF2B5EF4-FFF2-40B4-BE49-F238E27FC236}">
                <a16:creationId xmlns:a16="http://schemas.microsoft.com/office/drawing/2014/main" id="{2BDEC714-BE54-4079-940F-0CCF7F66044A}"/>
              </a:ext>
            </a:extLst>
          </p:cNvPr>
          <p:cNvSpPr>
            <a:spLocks noGrp="1"/>
          </p:cNvSpPr>
          <p:nvPr>
            <p:ph idx="1"/>
          </p:nvPr>
        </p:nvSpPr>
        <p:spPr/>
        <p:txBody>
          <a:bodyPr/>
          <a:lstStyle/>
          <a:p>
            <a:r>
              <a:rPr lang="pt-PT" dirty="0"/>
              <a:t>Eficiência e eficácia (</a:t>
            </a:r>
            <a:r>
              <a:rPr lang="pt-PT" i="1" dirty="0"/>
              <a:t>legal design </a:t>
            </a:r>
            <a:r>
              <a:rPr lang="pt-PT" dirty="0"/>
              <a:t>e melhores resultados- </a:t>
            </a:r>
            <a:r>
              <a:rPr lang="pt-PT" i="1" dirty="0" err="1"/>
              <a:t>better</a:t>
            </a:r>
            <a:r>
              <a:rPr lang="pt-PT" i="1" dirty="0"/>
              <a:t> </a:t>
            </a:r>
            <a:r>
              <a:rPr lang="pt-PT" i="1" dirty="0" err="1"/>
              <a:t>policy</a:t>
            </a:r>
            <a:r>
              <a:rPr lang="pt-PT" i="1" dirty="0"/>
              <a:t> </a:t>
            </a:r>
            <a:r>
              <a:rPr lang="pt-PT" i="1" dirty="0" err="1"/>
              <a:t>outcomes</a:t>
            </a:r>
            <a:r>
              <a:rPr lang="pt-PT" dirty="0"/>
              <a:t>)</a:t>
            </a:r>
          </a:p>
          <a:p>
            <a:r>
              <a:rPr lang="pt-PT" dirty="0"/>
              <a:t>Transparência e acessibilidade</a:t>
            </a:r>
          </a:p>
          <a:p>
            <a:r>
              <a:rPr lang="pt-PT" dirty="0"/>
              <a:t>Coerência, adequação e rastreabilidade</a:t>
            </a:r>
          </a:p>
          <a:p>
            <a:r>
              <a:rPr lang="pt-PT" dirty="0"/>
              <a:t>Imparcialidade, justiça e equidade</a:t>
            </a:r>
          </a:p>
          <a:p>
            <a:r>
              <a:rPr lang="pt-PT" dirty="0"/>
              <a:t>Responsabilidade</a:t>
            </a:r>
          </a:p>
          <a:p>
            <a:r>
              <a:rPr lang="pt-PT" dirty="0"/>
              <a:t>Interoperabilidade</a:t>
            </a:r>
          </a:p>
          <a:p>
            <a:r>
              <a:rPr lang="pt-PT" dirty="0"/>
              <a:t>Segurança jurídica</a:t>
            </a:r>
          </a:p>
          <a:p>
            <a:r>
              <a:rPr lang="pt-PT" dirty="0"/>
              <a:t>Maior inovação</a:t>
            </a:r>
          </a:p>
          <a:p>
            <a:r>
              <a:rPr lang="pt-PT" dirty="0"/>
              <a:t>Melhores resultados de políticas</a:t>
            </a:r>
          </a:p>
          <a:p>
            <a:r>
              <a:rPr lang="pt-PT" dirty="0"/>
              <a:t>Os intérpretes realocam seus recursos para funções mais complexas e nobres</a:t>
            </a:r>
          </a:p>
        </p:txBody>
      </p:sp>
    </p:spTree>
    <p:extLst>
      <p:ext uri="{BB962C8B-B14F-4D97-AF65-F5344CB8AC3E}">
        <p14:creationId xmlns:p14="http://schemas.microsoft.com/office/powerpoint/2010/main" val="172651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E467C-A484-4A4D-B4D7-36D7989FBD7D}"/>
              </a:ext>
            </a:extLst>
          </p:cNvPr>
          <p:cNvSpPr>
            <a:spLocks noGrp="1"/>
          </p:cNvSpPr>
          <p:nvPr>
            <p:ph type="title"/>
          </p:nvPr>
        </p:nvSpPr>
        <p:spPr/>
        <p:txBody>
          <a:bodyPr>
            <a:normAutofit/>
          </a:bodyPr>
          <a:lstStyle/>
          <a:p>
            <a:r>
              <a:rPr lang="pt-PT" dirty="0"/>
              <a:t>Limites e riscos: questões técnicas</a:t>
            </a:r>
          </a:p>
        </p:txBody>
      </p:sp>
      <p:sp>
        <p:nvSpPr>
          <p:cNvPr id="3" name="Marcador de Posição de Conteúdo 2">
            <a:extLst>
              <a:ext uri="{FF2B5EF4-FFF2-40B4-BE49-F238E27FC236}">
                <a16:creationId xmlns:a16="http://schemas.microsoft.com/office/drawing/2014/main" id="{7B26A107-3B3A-423E-9168-781BFA761421}"/>
              </a:ext>
            </a:extLst>
          </p:cNvPr>
          <p:cNvSpPr>
            <a:spLocks noGrp="1"/>
          </p:cNvSpPr>
          <p:nvPr>
            <p:ph idx="1"/>
          </p:nvPr>
        </p:nvSpPr>
        <p:spPr/>
        <p:txBody>
          <a:bodyPr>
            <a:normAutofit/>
          </a:bodyPr>
          <a:lstStyle/>
          <a:p>
            <a:pPr marL="342900" indent="-342900">
              <a:buFont typeface="+mj-lt"/>
              <a:buAutoNum type="arabicPeriod"/>
            </a:pPr>
            <a:r>
              <a:rPr lang="pt-PT" dirty="0"/>
              <a:t>Dados (qualidade, quantidade)</a:t>
            </a:r>
          </a:p>
          <a:p>
            <a:pPr marL="342900" indent="-342900">
              <a:buFont typeface="+mj-lt"/>
              <a:buAutoNum type="arabicPeriod"/>
            </a:pPr>
            <a:r>
              <a:rPr lang="pt-PT" dirty="0"/>
              <a:t>Linguagem e soluções técnicas?</a:t>
            </a:r>
          </a:p>
          <a:p>
            <a:pPr marL="342900" indent="-342900">
              <a:buFont typeface="+mj-lt"/>
              <a:buAutoNum type="arabicPeriod"/>
            </a:pPr>
            <a:r>
              <a:rPr lang="pt-PT" dirty="0"/>
              <a:t>Tipos de regras:</a:t>
            </a:r>
          </a:p>
          <a:p>
            <a:r>
              <a:rPr lang="pt-PT" dirty="0"/>
              <a:t>regras </a:t>
            </a:r>
            <a:r>
              <a:rPr lang="pt-PT" b="1" dirty="0"/>
              <a:t>prescritivas</a:t>
            </a:r>
            <a:r>
              <a:rPr lang="pt-PT" dirty="0"/>
              <a:t> com </a:t>
            </a:r>
            <a:r>
              <a:rPr lang="pt-PT" b="1" dirty="0"/>
              <a:t>pouca ou nenhuma margem discricionária</a:t>
            </a:r>
            <a:r>
              <a:rPr lang="pt-PT" dirty="0"/>
              <a:t>, mais </a:t>
            </a:r>
            <a:r>
              <a:rPr lang="pt-PT" dirty="0" err="1"/>
              <a:t>objectivas</a:t>
            </a:r>
            <a:r>
              <a:rPr lang="pt-PT" dirty="0"/>
              <a:t> e categóricas e menos ambíguas e abertas a interpretações </a:t>
            </a:r>
            <a:r>
              <a:rPr lang="pt-PT" dirty="0" err="1"/>
              <a:t>subjectivas</a:t>
            </a:r>
            <a:r>
              <a:rPr lang="pt-PT" dirty="0"/>
              <a:t>, tais como referentes a questões de elegibilidade, cálculo, deduções ou isenções (ex. apoios sociais),</a:t>
            </a:r>
          </a:p>
          <a:p>
            <a:r>
              <a:rPr lang="pt-PT" dirty="0"/>
              <a:t>processos de reporte e </a:t>
            </a:r>
            <a:r>
              <a:rPr lang="pt-PT" dirty="0" err="1"/>
              <a:t>compliance</a:t>
            </a:r>
            <a:r>
              <a:rPr lang="pt-PT" dirty="0"/>
              <a:t> e com </a:t>
            </a:r>
            <a:r>
              <a:rPr lang="pt-PT" b="1" dirty="0"/>
              <a:t>formulações lógicas </a:t>
            </a:r>
            <a:r>
              <a:rPr lang="pt-PT" b="1" i="1" dirty="0" err="1"/>
              <a:t>if</a:t>
            </a:r>
            <a:r>
              <a:rPr lang="pt-PT" b="1" i="1" dirty="0"/>
              <a:t> </a:t>
            </a:r>
            <a:r>
              <a:rPr lang="pt-PT" b="1" i="1" dirty="0" err="1"/>
              <a:t>this-then</a:t>
            </a:r>
            <a:r>
              <a:rPr lang="pt-PT" b="1" i="1" dirty="0"/>
              <a:t> </a:t>
            </a:r>
            <a:r>
              <a:rPr lang="pt-PT" b="1" i="1" dirty="0" err="1"/>
              <a:t>that</a:t>
            </a:r>
            <a:r>
              <a:rPr lang="pt-PT" dirty="0"/>
              <a:t>, revelando alguma </a:t>
            </a:r>
            <a:r>
              <a:rPr lang="pt-PT" dirty="0" err="1"/>
              <a:t>arquitectura</a:t>
            </a:r>
            <a:r>
              <a:rPr lang="pt-PT" dirty="0"/>
              <a:t> de controlo (e não da escolha) subjacente à iniciativa de </a:t>
            </a:r>
            <a:r>
              <a:rPr lang="pt-PT" dirty="0" err="1"/>
              <a:t>RaC</a:t>
            </a:r>
            <a:r>
              <a:rPr lang="pt-PT" dirty="0"/>
              <a:t> .</a:t>
            </a:r>
          </a:p>
          <a:p>
            <a:r>
              <a:rPr lang="pt-PT" dirty="0"/>
              <a:t>regras mais </a:t>
            </a:r>
            <a:r>
              <a:rPr lang="pt-PT" b="1" dirty="0"/>
              <a:t>técnicas</a:t>
            </a:r>
          </a:p>
          <a:p>
            <a:r>
              <a:rPr lang="pt-PT" b="1" dirty="0"/>
              <a:t>regras de aplicação reiterada e por múltiplos utilizadores</a:t>
            </a:r>
            <a:r>
              <a:rPr lang="pt-PT" dirty="0"/>
              <a:t>. (ex. regras de apoios sociais referentes a elegibilidade e cálculo, nomeadamente quanto a abonos ou pensões)</a:t>
            </a:r>
          </a:p>
        </p:txBody>
      </p:sp>
    </p:spTree>
    <p:extLst>
      <p:ext uri="{BB962C8B-B14F-4D97-AF65-F5344CB8AC3E}">
        <p14:creationId xmlns:p14="http://schemas.microsoft.com/office/powerpoint/2010/main" val="341352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6D371-388D-6EDD-1FBE-44D2DC97CB20}"/>
              </a:ext>
            </a:extLst>
          </p:cNvPr>
          <p:cNvSpPr>
            <a:spLocks noGrp="1"/>
          </p:cNvSpPr>
          <p:nvPr>
            <p:ph type="title"/>
          </p:nvPr>
        </p:nvSpPr>
        <p:spPr/>
        <p:txBody>
          <a:bodyPr/>
          <a:lstStyle/>
          <a:p>
            <a:r>
              <a:rPr lang="pt-PT" dirty="0"/>
              <a:t>Limites e riscos: questões técnicas</a:t>
            </a:r>
          </a:p>
        </p:txBody>
      </p:sp>
      <p:sp>
        <p:nvSpPr>
          <p:cNvPr id="3" name="Marcador de Posição de Conteúdo 2">
            <a:extLst>
              <a:ext uri="{FF2B5EF4-FFF2-40B4-BE49-F238E27FC236}">
                <a16:creationId xmlns:a16="http://schemas.microsoft.com/office/drawing/2014/main" id="{C74EEE75-0686-9BD7-EDF0-9C89A077874F}"/>
              </a:ext>
            </a:extLst>
          </p:cNvPr>
          <p:cNvSpPr>
            <a:spLocks noGrp="1"/>
          </p:cNvSpPr>
          <p:nvPr>
            <p:ph idx="1"/>
          </p:nvPr>
        </p:nvSpPr>
        <p:spPr/>
        <p:txBody>
          <a:bodyPr/>
          <a:lstStyle/>
          <a:p>
            <a:pPr marL="0" indent="0">
              <a:buNone/>
            </a:pPr>
            <a:r>
              <a:rPr lang="pt-PT" dirty="0"/>
              <a:t>4. Governança? Quem? Em que nível?</a:t>
            </a:r>
          </a:p>
          <a:p>
            <a:pPr marL="0" indent="0">
              <a:buNone/>
            </a:pPr>
            <a:r>
              <a:rPr lang="pt-PT" i="1" dirty="0"/>
              <a:t>5. </a:t>
            </a:r>
            <a:r>
              <a:rPr lang="pt-PT" i="1" dirty="0" err="1"/>
              <a:t>Chopper</a:t>
            </a:r>
            <a:r>
              <a:rPr lang="pt-PT" i="1" dirty="0"/>
              <a:t> </a:t>
            </a:r>
            <a:r>
              <a:rPr lang="pt-PT" i="1" dirty="0" err="1"/>
              <a:t>problem</a:t>
            </a:r>
            <a:r>
              <a:rPr lang="pt-PT" i="1" dirty="0"/>
              <a:t> </a:t>
            </a:r>
            <a:r>
              <a:rPr lang="pt-PT" dirty="0"/>
              <a:t>(interrupção do fornecimento de energia aos dispositivos de armazenamento e processamento de dados, desconexão de redes de computadores)</a:t>
            </a:r>
          </a:p>
          <a:p>
            <a:pPr marL="0" indent="0">
              <a:buNone/>
            </a:pPr>
            <a:r>
              <a:rPr lang="pt-PT" dirty="0"/>
              <a:t>6. Ataques cibernéticos</a:t>
            </a:r>
          </a:p>
          <a:p>
            <a:pPr marL="0" indent="0">
              <a:buNone/>
            </a:pPr>
            <a:r>
              <a:rPr lang="pt-PT" dirty="0"/>
              <a:t> 7. Privacidade</a:t>
            </a:r>
          </a:p>
          <a:p>
            <a:pPr marL="0" indent="0">
              <a:buNone/>
            </a:pPr>
            <a:r>
              <a:rPr lang="pt-PT" i="1" dirty="0"/>
              <a:t>8. </a:t>
            </a:r>
            <a:r>
              <a:rPr lang="pt-PT" i="1" dirty="0" err="1"/>
              <a:t>Lock</a:t>
            </a:r>
            <a:r>
              <a:rPr lang="pt-PT" i="1" dirty="0"/>
              <a:t>-in</a:t>
            </a:r>
            <a:r>
              <a:rPr lang="pt-PT" dirty="0"/>
              <a:t> comercial e </a:t>
            </a:r>
            <a:r>
              <a:rPr lang="pt-PT" i="1" dirty="0" err="1"/>
              <a:t>path</a:t>
            </a:r>
            <a:r>
              <a:rPr lang="pt-PT" i="1" dirty="0"/>
              <a:t> </a:t>
            </a:r>
            <a:r>
              <a:rPr lang="pt-PT" i="1" dirty="0" err="1"/>
              <a:t>dependencies</a:t>
            </a:r>
            <a:endParaRPr lang="pt-PT" i="1" dirty="0"/>
          </a:p>
          <a:p>
            <a:pPr marL="0" indent="0">
              <a:buNone/>
            </a:pPr>
            <a:r>
              <a:rPr lang="pt-PT" dirty="0"/>
              <a:t>9. Escala</a:t>
            </a:r>
          </a:p>
          <a:p>
            <a:pPr marL="0" indent="0">
              <a:buNone/>
            </a:pPr>
            <a:r>
              <a:rPr lang="pt-PT" dirty="0"/>
              <a:t>10. Custos com tecnologia e especialistas</a:t>
            </a:r>
          </a:p>
          <a:p>
            <a:endParaRPr lang="pt-PT" dirty="0"/>
          </a:p>
        </p:txBody>
      </p:sp>
      <p:sp>
        <p:nvSpPr>
          <p:cNvPr id="4" name="Marcador de Posição da Data 3">
            <a:extLst>
              <a:ext uri="{FF2B5EF4-FFF2-40B4-BE49-F238E27FC236}">
                <a16:creationId xmlns:a16="http://schemas.microsoft.com/office/drawing/2014/main" id="{04510EC2-917E-3B03-D21A-646A44502255}"/>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14883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3BC10-8D8D-4DC9-BBD9-295862F6FEB0}"/>
              </a:ext>
            </a:extLst>
          </p:cNvPr>
          <p:cNvSpPr>
            <a:spLocks noGrp="1"/>
          </p:cNvSpPr>
          <p:nvPr>
            <p:ph type="title"/>
          </p:nvPr>
        </p:nvSpPr>
        <p:spPr/>
        <p:txBody>
          <a:bodyPr/>
          <a:lstStyle/>
          <a:p>
            <a:r>
              <a:rPr lang="pt-PT" dirty="0"/>
              <a:t>Limites e riscos: questões jurídico-políticas</a:t>
            </a:r>
          </a:p>
        </p:txBody>
      </p:sp>
      <p:sp>
        <p:nvSpPr>
          <p:cNvPr id="3" name="Marcador de Posição de Conteúdo 2">
            <a:extLst>
              <a:ext uri="{FF2B5EF4-FFF2-40B4-BE49-F238E27FC236}">
                <a16:creationId xmlns:a16="http://schemas.microsoft.com/office/drawing/2014/main" id="{D087744F-72F5-4A70-B6AE-14F20FAFBF39}"/>
              </a:ext>
            </a:extLst>
          </p:cNvPr>
          <p:cNvSpPr>
            <a:spLocks noGrp="1"/>
          </p:cNvSpPr>
          <p:nvPr>
            <p:ph idx="1"/>
          </p:nvPr>
        </p:nvSpPr>
        <p:spPr/>
        <p:txBody>
          <a:bodyPr/>
          <a:lstStyle/>
          <a:p>
            <a:pPr marL="342900" indent="-342900">
              <a:buFont typeface="+mj-lt"/>
              <a:buAutoNum type="arabicPeriod"/>
            </a:pPr>
            <a:r>
              <a:rPr lang="pt-PT" dirty="0"/>
              <a:t>Natureza jurídica do código? Produto humano ou não?</a:t>
            </a:r>
          </a:p>
          <a:p>
            <a:pPr marL="342900" indent="-342900">
              <a:buFont typeface="+mj-lt"/>
              <a:buAutoNum type="arabicPeriod"/>
            </a:pPr>
            <a:r>
              <a:rPr lang="pt-PT" dirty="0"/>
              <a:t>Separação de poderes? Juiz da </a:t>
            </a:r>
            <a:r>
              <a:rPr lang="pt-PT" i="1" dirty="0" err="1"/>
              <a:t>Common</a:t>
            </a:r>
            <a:r>
              <a:rPr lang="pt-PT" i="1" dirty="0"/>
              <a:t> </a:t>
            </a:r>
            <a:r>
              <a:rPr lang="pt-PT" i="1" dirty="0" err="1"/>
              <a:t>Law</a:t>
            </a:r>
            <a:r>
              <a:rPr lang="pt-PT" i="1" dirty="0"/>
              <a:t> </a:t>
            </a:r>
            <a:r>
              <a:rPr lang="pt-PT" dirty="0"/>
              <a:t>como boca da lei e mero solucionador</a:t>
            </a:r>
          </a:p>
          <a:p>
            <a:pPr marL="342900" indent="-342900">
              <a:buFont typeface="+mj-lt"/>
              <a:buAutoNum type="arabicPeriod"/>
            </a:pPr>
            <a:r>
              <a:rPr lang="pt-PT" dirty="0"/>
              <a:t>Participação de privados no processo legiferante? Constitucionalidade? perigos?</a:t>
            </a:r>
          </a:p>
          <a:p>
            <a:pPr marL="342900" indent="-342900">
              <a:buFont typeface="+mj-lt"/>
              <a:buAutoNum type="arabicPeriod"/>
            </a:pPr>
            <a:r>
              <a:rPr lang="pt-PT" dirty="0"/>
              <a:t>Impacto na forma e na lógica das normas jurídicas</a:t>
            </a:r>
          </a:p>
          <a:p>
            <a:pPr marL="342900" indent="-342900">
              <a:buFont typeface="+mj-lt"/>
              <a:buAutoNum type="arabicPeriod"/>
            </a:pPr>
            <a:r>
              <a:rPr lang="pt-PT" dirty="0"/>
              <a:t>Livre arbítrio? Discriminação? Flexibilidade?</a:t>
            </a:r>
          </a:p>
          <a:p>
            <a:pPr marL="342900" indent="-342900">
              <a:buFont typeface="+mj-lt"/>
              <a:buAutoNum type="arabicPeriod"/>
            </a:pPr>
            <a:r>
              <a:rPr lang="pt-PT" dirty="0"/>
              <a:t>Interpretação única? Operacional em vez de Valores – baixos padrões e </a:t>
            </a:r>
            <a:r>
              <a:rPr lang="pt-PT" i="1" dirty="0" err="1"/>
              <a:t>language</a:t>
            </a:r>
            <a:r>
              <a:rPr lang="pt-PT" i="1" dirty="0"/>
              <a:t> shopping</a:t>
            </a:r>
          </a:p>
          <a:p>
            <a:pPr marL="342900" indent="-342900">
              <a:buFont typeface="+mj-lt"/>
              <a:buAutoNum type="arabicPeriod"/>
            </a:pPr>
            <a:r>
              <a:rPr lang="pt-PT" dirty="0"/>
              <a:t>Não há espaço para intérpretes?</a:t>
            </a:r>
          </a:p>
          <a:p>
            <a:pPr marL="342900" indent="-342900">
              <a:buFont typeface="+mj-lt"/>
              <a:buAutoNum type="arabicPeriod"/>
            </a:pPr>
            <a:r>
              <a:rPr lang="pt-PT" dirty="0"/>
              <a:t>Erros? Escala maior e quanto a responsabilidade?</a:t>
            </a:r>
          </a:p>
          <a:p>
            <a:pPr marL="342900" indent="-342900">
              <a:buFont typeface="+mj-lt"/>
              <a:buAutoNum type="arabicPeriod"/>
            </a:pPr>
            <a:r>
              <a:rPr lang="pt-PT" dirty="0"/>
              <a:t>Ética (por exemplo, direitos humanos)</a:t>
            </a:r>
          </a:p>
        </p:txBody>
      </p:sp>
    </p:spTree>
    <p:extLst>
      <p:ext uri="{BB962C8B-B14F-4D97-AF65-F5344CB8AC3E}">
        <p14:creationId xmlns:p14="http://schemas.microsoft.com/office/powerpoint/2010/main" val="36077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1465D-8CD7-4362-832A-3A58A37320CA}"/>
              </a:ext>
            </a:extLst>
          </p:cNvPr>
          <p:cNvSpPr>
            <a:spLocks noGrp="1"/>
          </p:cNvSpPr>
          <p:nvPr>
            <p:ph type="title"/>
          </p:nvPr>
        </p:nvSpPr>
        <p:spPr/>
        <p:txBody>
          <a:bodyPr/>
          <a:lstStyle/>
          <a:p>
            <a:r>
              <a:rPr lang="pt-PT" dirty="0"/>
              <a:t>Estratégias para reduzir o risco na </a:t>
            </a:r>
            <a:r>
              <a:rPr lang="pt-PT" dirty="0" err="1"/>
              <a:t>RaC</a:t>
            </a:r>
            <a:endParaRPr lang="pt-PT" dirty="0"/>
          </a:p>
        </p:txBody>
      </p:sp>
      <p:sp>
        <p:nvSpPr>
          <p:cNvPr id="3" name="Marcador de Posição de Conteúdo 2">
            <a:extLst>
              <a:ext uri="{FF2B5EF4-FFF2-40B4-BE49-F238E27FC236}">
                <a16:creationId xmlns:a16="http://schemas.microsoft.com/office/drawing/2014/main" id="{81154179-AE9A-44E7-8371-5C6E97559A72}"/>
              </a:ext>
            </a:extLst>
          </p:cNvPr>
          <p:cNvSpPr>
            <a:spLocks noGrp="1"/>
          </p:cNvSpPr>
          <p:nvPr>
            <p:ph idx="1"/>
          </p:nvPr>
        </p:nvSpPr>
        <p:spPr>
          <a:xfrm>
            <a:off x="736121" y="2103120"/>
            <a:ext cx="10691004" cy="4027386"/>
          </a:xfrm>
        </p:spPr>
        <p:txBody>
          <a:bodyPr>
            <a:normAutofit/>
          </a:bodyPr>
          <a:lstStyle/>
          <a:p>
            <a:r>
              <a:rPr lang="pt-PT" b="1" dirty="0"/>
              <a:t>estratégia de comunicação clara e transparente</a:t>
            </a:r>
            <a:r>
              <a:rPr lang="pt-PT" dirty="0"/>
              <a:t> que apresente as vantagens e desvantagens da solução em desenvolvimento e quais os meios e princípios (máxime da precaução e proporcionalidade) encontrados para se irem gerindo eventuais desafios</a:t>
            </a:r>
          </a:p>
          <a:p>
            <a:r>
              <a:rPr lang="pt-PT" b="1" dirty="0"/>
              <a:t>Mais estudos </a:t>
            </a:r>
            <a:r>
              <a:rPr lang="pt-PT" dirty="0"/>
              <a:t>e experiências</a:t>
            </a:r>
          </a:p>
          <a:p>
            <a:r>
              <a:rPr lang="pt-PT" dirty="0"/>
              <a:t>Apelação, </a:t>
            </a:r>
            <a:r>
              <a:rPr lang="pt-PT" b="1" dirty="0" err="1"/>
              <a:t>sindicabilidade</a:t>
            </a:r>
            <a:r>
              <a:rPr lang="pt-PT" b="1" dirty="0"/>
              <a:t> </a:t>
            </a:r>
            <a:r>
              <a:rPr lang="pt-PT" dirty="0"/>
              <a:t>(incluindo </a:t>
            </a:r>
            <a:r>
              <a:rPr lang="pt-PT" b="1" dirty="0"/>
              <a:t>defensor público ou codificador público</a:t>
            </a:r>
            <a:r>
              <a:rPr lang="pt-PT" dirty="0"/>
              <a:t>)</a:t>
            </a:r>
          </a:p>
          <a:p>
            <a:r>
              <a:rPr lang="pt-PT" dirty="0"/>
              <a:t>Preocupação com a definição de </a:t>
            </a:r>
            <a:r>
              <a:rPr lang="pt-PT" b="1" dirty="0"/>
              <a:t>princípios substantivos e enquadradores, </a:t>
            </a:r>
            <a:r>
              <a:rPr lang="pt-PT" dirty="0"/>
              <a:t>incluindo perguntas de controlo: princípios de </a:t>
            </a:r>
            <a:r>
              <a:rPr lang="pt-PT" b="1" dirty="0"/>
              <a:t>transparência, segurança, consistência, precaução, proporcionalidade, previsibilidade, rastreabilidade, </a:t>
            </a:r>
            <a:r>
              <a:rPr lang="pt-PT" b="1" dirty="0" err="1"/>
              <a:t>accountability</a:t>
            </a:r>
            <a:r>
              <a:rPr lang="pt-PT" b="1" dirty="0"/>
              <a:t>, acessibilidade e interoperabilidade. </a:t>
            </a:r>
          </a:p>
          <a:p>
            <a:r>
              <a:rPr lang="pt-PT" i="1" dirty="0" err="1"/>
              <a:t>Checks</a:t>
            </a:r>
            <a:r>
              <a:rPr lang="pt-PT" i="1" dirty="0"/>
              <a:t>-</a:t>
            </a:r>
            <a:r>
              <a:rPr lang="pt-PT" i="1" dirty="0" err="1"/>
              <a:t>and</a:t>
            </a:r>
            <a:r>
              <a:rPr lang="pt-PT" i="1" dirty="0"/>
              <a:t>-balances</a:t>
            </a:r>
            <a:r>
              <a:rPr lang="pt-PT" dirty="0"/>
              <a:t> + </a:t>
            </a:r>
            <a:r>
              <a:rPr lang="pt-PT" i="1" dirty="0" err="1"/>
              <a:t>keep</a:t>
            </a:r>
            <a:r>
              <a:rPr lang="pt-PT" i="1" dirty="0"/>
              <a:t> </a:t>
            </a:r>
            <a:r>
              <a:rPr lang="pt-PT" i="1" dirty="0" err="1"/>
              <a:t>human</a:t>
            </a:r>
            <a:r>
              <a:rPr lang="pt-PT" i="1" dirty="0"/>
              <a:t> in </a:t>
            </a:r>
            <a:r>
              <a:rPr lang="pt-PT" i="1" dirty="0" err="1"/>
              <a:t>the</a:t>
            </a:r>
            <a:r>
              <a:rPr lang="pt-PT" i="1" dirty="0"/>
              <a:t> </a:t>
            </a:r>
            <a:r>
              <a:rPr lang="pt-PT" i="1" dirty="0" err="1"/>
              <a:t>loop</a:t>
            </a:r>
            <a:endParaRPr lang="pt-PT" i="1" dirty="0"/>
          </a:p>
          <a:p>
            <a:r>
              <a:rPr lang="pt-PT" b="1" dirty="0"/>
              <a:t>Regulação</a:t>
            </a:r>
            <a:r>
              <a:rPr lang="pt-PT" dirty="0"/>
              <a:t>: legal + ética (dependerá em boa parte dos </a:t>
            </a:r>
            <a:r>
              <a:rPr lang="pt-PT" dirty="0" err="1"/>
              <a:t>actores</a:t>
            </a:r>
            <a:r>
              <a:rPr lang="pt-PT" dirty="0"/>
              <a:t> que assumirão papel de liderança)</a:t>
            </a:r>
          </a:p>
          <a:p>
            <a:r>
              <a:rPr lang="pt-PT" i="1" dirty="0"/>
              <a:t>Feedback </a:t>
            </a:r>
            <a:r>
              <a:rPr lang="pt-PT" i="1" dirty="0" err="1"/>
              <a:t>loop</a:t>
            </a:r>
            <a:endParaRPr lang="pt-PT" i="1" dirty="0"/>
          </a:p>
          <a:p>
            <a:r>
              <a:rPr lang="pt-PT" i="1" dirty="0" err="1"/>
              <a:t>Smart</a:t>
            </a:r>
            <a:r>
              <a:rPr lang="pt-PT" i="1" dirty="0"/>
              <a:t> </a:t>
            </a:r>
            <a:r>
              <a:rPr lang="pt-PT" i="1" dirty="0" err="1"/>
              <a:t>nudging</a:t>
            </a:r>
            <a:endParaRPr lang="pt-PT" i="1" dirty="0"/>
          </a:p>
        </p:txBody>
      </p:sp>
    </p:spTree>
    <p:extLst>
      <p:ext uri="{BB962C8B-B14F-4D97-AF65-F5344CB8AC3E}">
        <p14:creationId xmlns:p14="http://schemas.microsoft.com/office/powerpoint/2010/main" val="20889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59F6A-9E7C-FC05-FDF9-D3BA00B3FAEB}"/>
              </a:ext>
            </a:extLst>
          </p:cNvPr>
          <p:cNvSpPr>
            <a:spLocks noGrp="1"/>
          </p:cNvSpPr>
          <p:nvPr>
            <p:ph type="title"/>
          </p:nvPr>
        </p:nvSpPr>
        <p:spPr/>
        <p:txBody>
          <a:bodyPr/>
          <a:lstStyle/>
          <a:p>
            <a:r>
              <a:rPr lang="pt-PT" dirty="0"/>
              <a:t>Exemplos internacionais: Estratégias para reduzir o risco na </a:t>
            </a:r>
            <a:r>
              <a:rPr lang="pt-PT" dirty="0" err="1"/>
              <a:t>RaC</a:t>
            </a:r>
            <a:endParaRPr lang="pt-PT" dirty="0"/>
          </a:p>
        </p:txBody>
      </p:sp>
      <p:sp>
        <p:nvSpPr>
          <p:cNvPr id="3" name="Marcador de Posição de Conteúdo 2">
            <a:extLst>
              <a:ext uri="{FF2B5EF4-FFF2-40B4-BE49-F238E27FC236}">
                <a16:creationId xmlns:a16="http://schemas.microsoft.com/office/drawing/2014/main" id="{BB0C8528-960C-0963-5BE2-EF79F6A6D428}"/>
              </a:ext>
            </a:extLst>
          </p:cNvPr>
          <p:cNvSpPr>
            <a:spLocks noGrp="1"/>
          </p:cNvSpPr>
          <p:nvPr>
            <p:ph idx="1"/>
          </p:nvPr>
        </p:nvSpPr>
        <p:spPr/>
        <p:txBody>
          <a:bodyPr/>
          <a:lstStyle/>
          <a:p>
            <a:r>
              <a:rPr lang="pt-PT" dirty="0"/>
              <a:t>Regular a tomada de decisão automática:</a:t>
            </a:r>
          </a:p>
          <a:p>
            <a:r>
              <a:rPr lang="pt-PT" dirty="0"/>
              <a:t> A </a:t>
            </a:r>
            <a:r>
              <a:rPr lang="pt-PT" b="1" dirty="0"/>
              <a:t>Nova Zelândia </a:t>
            </a:r>
            <a:r>
              <a:rPr lang="pt-PT" dirty="0"/>
              <a:t>tem, dentro de um ecossistema mais amplo e conjunto de ferramentas e redes, uma </a:t>
            </a:r>
            <a:r>
              <a:rPr lang="pt-PT" b="1" dirty="0"/>
              <a:t>Carta de Algoritmos  </a:t>
            </a:r>
            <a:r>
              <a:rPr lang="pt-PT" dirty="0"/>
              <a:t>que inclui avaliações de risco formalizadas e princípios orientadores e compromissos, incluindo transparência, parceria, orientação para as pessoas e dados, privacidade, ética, direitos humanos e supervisão humana. </a:t>
            </a:r>
          </a:p>
          <a:p>
            <a:r>
              <a:rPr lang="pt-PT" dirty="0"/>
              <a:t>No </a:t>
            </a:r>
            <a:r>
              <a:rPr lang="pt-PT" b="1" dirty="0"/>
              <a:t>Canadá</a:t>
            </a:r>
            <a:r>
              <a:rPr lang="pt-PT" dirty="0"/>
              <a:t>, o Governo estabeleceu um </a:t>
            </a:r>
            <a:r>
              <a:rPr lang="pt-PT" b="1" dirty="0"/>
              <a:t>conjunto de Padrões Digitais</a:t>
            </a:r>
            <a:r>
              <a:rPr lang="pt-PT" dirty="0"/>
              <a:t>, inclusive éticos, para orientar o desenvolvimento de produtos e serviços governamentais digitais, e uma a</a:t>
            </a:r>
            <a:r>
              <a:rPr lang="pt-PT" b="1" dirty="0"/>
              <a:t>valiação de impacto algorítmica obrigatória</a:t>
            </a:r>
            <a:r>
              <a:rPr lang="pt-PT" dirty="0"/>
              <a:t> para qualquer sistema de decisão automatizado.</a:t>
            </a:r>
          </a:p>
          <a:p>
            <a:r>
              <a:rPr lang="pt-PT" dirty="0"/>
              <a:t>Na </a:t>
            </a:r>
            <a:r>
              <a:rPr lang="pt-PT" b="1" dirty="0"/>
              <a:t>UE</a:t>
            </a:r>
            <a:r>
              <a:rPr lang="pt-PT" dirty="0"/>
              <a:t>, o Regulamento Geral de Proteção de Dados (RGPD) </a:t>
            </a:r>
            <a:r>
              <a:rPr lang="pt-PT" b="1" dirty="0"/>
              <a:t>proíbe decisões totalmente automatizadas </a:t>
            </a:r>
            <a:r>
              <a:rPr lang="pt-PT" dirty="0"/>
              <a:t>(artigo 22.º), </a:t>
            </a:r>
            <a:r>
              <a:rPr lang="pt-PT" dirty="0" err="1"/>
              <a:t>excepto</a:t>
            </a:r>
            <a:r>
              <a:rPr lang="pt-PT" dirty="0"/>
              <a:t> em circunstâncias listadas e estabelece a necessidade de implementar </a:t>
            </a:r>
            <a:r>
              <a:rPr lang="pt-PT" b="1" dirty="0"/>
              <a:t>salvaguardas</a:t>
            </a:r>
            <a:r>
              <a:rPr lang="pt-PT" dirty="0"/>
              <a:t> aos direitos, liberdades e interesses legítimos do indivíduo, incluindo o direito de recorrer de uma decisão automatizada a um </a:t>
            </a:r>
            <a:r>
              <a:rPr lang="pt-PT" b="1" dirty="0"/>
              <a:t>árbitro humano</a:t>
            </a:r>
            <a:r>
              <a:rPr lang="pt-PT" dirty="0"/>
              <a:t>.</a:t>
            </a:r>
          </a:p>
        </p:txBody>
      </p:sp>
      <p:sp>
        <p:nvSpPr>
          <p:cNvPr id="4" name="Marcador de Posição da Data 3">
            <a:extLst>
              <a:ext uri="{FF2B5EF4-FFF2-40B4-BE49-F238E27FC236}">
                <a16:creationId xmlns:a16="http://schemas.microsoft.com/office/drawing/2014/main" id="{DB172930-A034-18A1-F923-94A8C183CC0B}"/>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3789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539E0-C020-B2C3-7CE4-64A56D6D9765}"/>
              </a:ext>
            </a:extLst>
          </p:cNvPr>
          <p:cNvSpPr>
            <a:spLocks noGrp="1"/>
          </p:cNvSpPr>
          <p:nvPr>
            <p:ph type="title"/>
          </p:nvPr>
        </p:nvSpPr>
        <p:spPr/>
        <p:txBody>
          <a:bodyPr>
            <a:normAutofit/>
          </a:bodyPr>
          <a:lstStyle/>
          <a:p>
            <a:r>
              <a:rPr lang="pt-PT" dirty="0" err="1"/>
              <a:t>Projecto</a:t>
            </a:r>
            <a:r>
              <a:rPr lang="pt-PT" dirty="0"/>
              <a:t> </a:t>
            </a:r>
            <a:r>
              <a:rPr lang="pt-PT" dirty="0" err="1"/>
              <a:t>RaC</a:t>
            </a:r>
            <a:endParaRPr lang="pt-PT" dirty="0"/>
          </a:p>
        </p:txBody>
      </p:sp>
      <p:sp>
        <p:nvSpPr>
          <p:cNvPr id="3" name="Marcador de Posição de Conteúdo 2">
            <a:extLst>
              <a:ext uri="{FF2B5EF4-FFF2-40B4-BE49-F238E27FC236}">
                <a16:creationId xmlns:a16="http://schemas.microsoft.com/office/drawing/2014/main" id="{2E067FCF-EF96-23F4-8D9E-AAB0C34F60FD}"/>
              </a:ext>
            </a:extLst>
          </p:cNvPr>
          <p:cNvSpPr>
            <a:spLocks noGrp="1"/>
          </p:cNvSpPr>
          <p:nvPr>
            <p:ph idx="1"/>
          </p:nvPr>
        </p:nvSpPr>
        <p:spPr>
          <a:xfrm>
            <a:off x="931653" y="2103120"/>
            <a:ext cx="10616241" cy="3992880"/>
          </a:xfrm>
        </p:spPr>
        <p:txBody>
          <a:bodyPr>
            <a:normAutofit fontScale="92500" lnSpcReduction="20000"/>
          </a:bodyPr>
          <a:lstStyle/>
          <a:p>
            <a:r>
              <a:rPr lang="pt-PT" dirty="0"/>
              <a:t>Na sua génese e propósito, o </a:t>
            </a:r>
            <a:r>
              <a:rPr lang="pt-PT" dirty="0" err="1"/>
              <a:t>projecto</a:t>
            </a:r>
            <a:r>
              <a:rPr lang="pt-PT" dirty="0"/>
              <a:t> </a:t>
            </a:r>
            <a:r>
              <a:rPr lang="pt-PT" dirty="0" err="1"/>
              <a:t>RaC</a:t>
            </a:r>
            <a:r>
              <a:rPr lang="pt-PT" dirty="0"/>
              <a:t> </a:t>
            </a:r>
            <a:r>
              <a:rPr lang="pt-PT" b="1" dirty="0"/>
              <a:t>não tem um pendor tecnocrático</a:t>
            </a:r>
            <a:r>
              <a:rPr lang="pt-PT" dirty="0"/>
              <a:t>, nem de substituição ou anulação da componente humana, humanista e valorativa. </a:t>
            </a:r>
          </a:p>
          <a:p>
            <a:r>
              <a:rPr lang="pt-PT" dirty="0"/>
              <a:t>A intenção de base é que, adequando o Estado a uma sociedade de risco e informação, se alcancem melhores resultados e Melhor Direito, com menos ruído na interpretação sucessiva e aplicação do Direito. </a:t>
            </a:r>
          </a:p>
          <a:p>
            <a:r>
              <a:rPr lang="pt-PT" dirty="0"/>
              <a:t>Não se pretende substituir a componente humana e humanista. A questão não é um problema de código </a:t>
            </a:r>
            <a:r>
              <a:rPr lang="pt-PT" i="1" dirty="0"/>
              <a:t>per se </a:t>
            </a:r>
            <a:r>
              <a:rPr lang="pt-PT" dirty="0"/>
              <a:t>mas de tecnologia, sendo que os </a:t>
            </a:r>
            <a:r>
              <a:rPr lang="pt-PT" b="1" dirty="0"/>
              <a:t>erros de programação são, em teoria, não só passíveis de </a:t>
            </a:r>
            <a:r>
              <a:rPr lang="pt-PT" b="1" dirty="0" err="1"/>
              <a:t>correcção</a:t>
            </a:r>
            <a:r>
              <a:rPr lang="pt-PT" b="1" dirty="0"/>
              <a:t> como mais fáceis de corrigir</a:t>
            </a:r>
            <a:r>
              <a:rPr lang="pt-PT" dirty="0"/>
              <a:t> e alterar do que comportamentos, crenças e atitudes humanas . </a:t>
            </a:r>
          </a:p>
          <a:p>
            <a:r>
              <a:rPr lang="pt-PT" dirty="0"/>
              <a:t>Sendo os </a:t>
            </a:r>
            <a:r>
              <a:rPr lang="pt-PT" b="1" dirty="0"/>
              <a:t>sistemas desenhados e monitorizados por humanos  </a:t>
            </a:r>
            <a:r>
              <a:rPr lang="pt-PT" dirty="0"/>
              <a:t>(e, em última análise, construídos em função e para estes) a sua </a:t>
            </a:r>
            <a:r>
              <a:rPr lang="pt-PT" b="1" dirty="0"/>
              <a:t>discrição não desaparece </a:t>
            </a:r>
            <a:r>
              <a:rPr lang="pt-PT" dirty="0"/>
              <a:t>da criação, interpretação e implementação das regras jurídicas.</a:t>
            </a:r>
          </a:p>
          <a:p>
            <a:r>
              <a:rPr lang="pt-PT" dirty="0"/>
              <a:t> Paradoxalmente, enviesamentos em algoritmos utilizados resultam a mais das vezes do cúmulo de escolhas “humanas” anteriores distorcidas e ancoradas em opções anteriores, de dados mal recolhidos ou processados  ou de </a:t>
            </a:r>
            <a:r>
              <a:rPr lang="pt-PT" i="1" dirty="0" err="1"/>
              <a:t>blindspots</a:t>
            </a:r>
            <a:r>
              <a:rPr lang="pt-PT" dirty="0"/>
              <a:t> e </a:t>
            </a:r>
            <a:r>
              <a:rPr lang="pt-PT" dirty="0" err="1"/>
              <a:t>subjectividades</a:t>
            </a:r>
            <a:r>
              <a:rPr lang="pt-PT" dirty="0"/>
              <a:t> do codificador, num </a:t>
            </a:r>
            <a:r>
              <a:rPr lang="pt-PT" i="1" dirty="0"/>
              <a:t>feedback </a:t>
            </a:r>
            <a:r>
              <a:rPr lang="pt-PT" i="1" dirty="0" err="1"/>
              <a:t>loop</a:t>
            </a:r>
            <a:r>
              <a:rPr lang="pt-PT" i="1" dirty="0"/>
              <a:t> </a:t>
            </a:r>
            <a:r>
              <a:rPr lang="pt-PT" dirty="0"/>
              <a:t>. Ora, este torna mais visíveis as distorções e, consequentemente, por essa saliência, promove a sua </a:t>
            </a:r>
            <a:r>
              <a:rPr lang="pt-PT" dirty="0" err="1"/>
              <a:t>correcção</a:t>
            </a:r>
            <a:r>
              <a:rPr lang="pt-PT" dirty="0"/>
              <a:t>, não perpetuando consequentemente os erros “humanos” (que também existem, ainda que a escala dos seus impactos possa ser menor).</a:t>
            </a:r>
          </a:p>
          <a:p>
            <a:r>
              <a:rPr lang="pt-PT" dirty="0"/>
              <a:t>O grau de digitalização do Direito é, em última análise, uma </a:t>
            </a:r>
            <a:r>
              <a:rPr lang="pt-PT" b="1" dirty="0"/>
              <a:t>escolha humana e política:</a:t>
            </a:r>
            <a:r>
              <a:rPr lang="pt-PT" dirty="0"/>
              <a:t> “</a:t>
            </a:r>
            <a:r>
              <a:rPr lang="pt-PT" b="1" i="1" dirty="0" err="1"/>
              <a:t>Code</a:t>
            </a:r>
            <a:r>
              <a:rPr lang="pt-PT" b="1" i="1" dirty="0"/>
              <a:t> </a:t>
            </a:r>
            <a:r>
              <a:rPr lang="pt-PT" b="1" i="1" dirty="0" err="1"/>
              <a:t>is</a:t>
            </a:r>
            <a:r>
              <a:rPr lang="pt-PT" b="1" i="1" dirty="0"/>
              <a:t> </a:t>
            </a:r>
            <a:r>
              <a:rPr lang="pt-PT" b="1" i="1" dirty="0" err="1"/>
              <a:t>not</a:t>
            </a:r>
            <a:r>
              <a:rPr lang="pt-PT" b="1" i="1" dirty="0"/>
              <a:t> </a:t>
            </a:r>
            <a:r>
              <a:rPr lang="pt-PT" b="1" i="1" dirty="0" err="1"/>
              <a:t>law</a:t>
            </a:r>
            <a:r>
              <a:rPr lang="pt-PT" b="1" i="1" dirty="0"/>
              <a:t>, </a:t>
            </a:r>
            <a:r>
              <a:rPr lang="pt-PT" b="1" i="1" dirty="0" err="1"/>
              <a:t>and</a:t>
            </a:r>
            <a:r>
              <a:rPr lang="pt-PT" b="1" i="1" dirty="0"/>
              <a:t> </a:t>
            </a:r>
            <a:r>
              <a:rPr lang="pt-PT" b="1" i="1" dirty="0" err="1"/>
              <a:t>law</a:t>
            </a:r>
            <a:r>
              <a:rPr lang="pt-PT" b="1" i="1" dirty="0"/>
              <a:t> </a:t>
            </a:r>
            <a:r>
              <a:rPr lang="pt-PT" b="1" i="1" dirty="0" err="1"/>
              <a:t>is</a:t>
            </a:r>
            <a:r>
              <a:rPr lang="pt-PT" b="1" i="1" dirty="0"/>
              <a:t> </a:t>
            </a:r>
            <a:r>
              <a:rPr lang="pt-PT" b="1" i="1" dirty="0" err="1"/>
              <a:t>not</a:t>
            </a:r>
            <a:r>
              <a:rPr lang="pt-PT" b="1" i="1" dirty="0"/>
              <a:t> </a:t>
            </a:r>
            <a:r>
              <a:rPr lang="pt-PT" b="1" i="1" dirty="0" err="1"/>
              <a:t>code</a:t>
            </a:r>
            <a:r>
              <a:rPr lang="pt-PT" b="1" i="1" dirty="0"/>
              <a:t>. </a:t>
            </a:r>
            <a:r>
              <a:rPr lang="pt-PT" b="1" i="1" dirty="0" err="1"/>
              <a:t>Code</a:t>
            </a:r>
            <a:r>
              <a:rPr lang="pt-PT" b="1" i="1" dirty="0"/>
              <a:t> </a:t>
            </a:r>
            <a:r>
              <a:rPr lang="pt-PT" b="1" i="1" dirty="0" err="1"/>
              <a:t>is</a:t>
            </a:r>
            <a:r>
              <a:rPr lang="pt-PT" b="1" i="1" dirty="0"/>
              <a:t> </a:t>
            </a:r>
            <a:r>
              <a:rPr lang="pt-PT" b="1" i="1" dirty="0" err="1"/>
              <a:t>code</a:t>
            </a:r>
            <a:r>
              <a:rPr lang="pt-PT" b="1" i="1" dirty="0"/>
              <a:t> </a:t>
            </a:r>
            <a:r>
              <a:rPr lang="pt-PT" b="1" i="1" dirty="0" err="1"/>
              <a:t>and</a:t>
            </a:r>
            <a:r>
              <a:rPr lang="pt-PT" b="1" i="1" dirty="0"/>
              <a:t> </a:t>
            </a:r>
            <a:r>
              <a:rPr lang="pt-PT" b="1" i="1" dirty="0" err="1"/>
              <a:t>law</a:t>
            </a:r>
            <a:r>
              <a:rPr lang="pt-PT" b="1" i="1" dirty="0"/>
              <a:t> </a:t>
            </a:r>
            <a:r>
              <a:rPr lang="pt-PT" b="1" i="1" dirty="0" err="1"/>
              <a:t>is</a:t>
            </a:r>
            <a:r>
              <a:rPr lang="pt-PT" b="1" i="1" dirty="0"/>
              <a:t> </a:t>
            </a:r>
            <a:r>
              <a:rPr lang="pt-PT" b="1" i="1" dirty="0" err="1"/>
              <a:t>law</a:t>
            </a:r>
            <a:r>
              <a:rPr lang="pt-PT" b="1" dirty="0"/>
              <a:t>”</a:t>
            </a:r>
            <a:r>
              <a:rPr lang="pt-PT" dirty="0"/>
              <a:t> .</a:t>
            </a:r>
          </a:p>
        </p:txBody>
      </p:sp>
      <p:sp>
        <p:nvSpPr>
          <p:cNvPr id="4" name="Marcador de Posição da Data 3">
            <a:extLst>
              <a:ext uri="{FF2B5EF4-FFF2-40B4-BE49-F238E27FC236}">
                <a16:creationId xmlns:a16="http://schemas.microsoft.com/office/drawing/2014/main" id="{A35BA852-CBB2-EDD6-B505-9A151F461344}"/>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15607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B4744-B947-0FBE-A8FA-DF2721986D5A}"/>
              </a:ext>
            </a:extLst>
          </p:cNvPr>
          <p:cNvSpPr>
            <a:spLocks noGrp="1"/>
          </p:cNvSpPr>
          <p:nvPr>
            <p:ph type="title"/>
          </p:nvPr>
        </p:nvSpPr>
        <p:spPr/>
        <p:txBody>
          <a:bodyPr/>
          <a:lstStyle/>
          <a:p>
            <a:r>
              <a:rPr lang="pt-PT" dirty="0"/>
              <a:t>Exemplo</a:t>
            </a:r>
          </a:p>
        </p:txBody>
      </p:sp>
      <p:sp>
        <p:nvSpPr>
          <p:cNvPr id="3" name="Marcador de Posição de Conteúdo 2">
            <a:extLst>
              <a:ext uri="{FF2B5EF4-FFF2-40B4-BE49-F238E27FC236}">
                <a16:creationId xmlns:a16="http://schemas.microsoft.com/office/drawing/2014/main" id="{768E826F-F59A-1E47-5AF9-323AF01FC842}"/>
              </a:ext>
            </a:extLst>
          </p:cNvPr>
          <p:cNvSpPr>
            <a:spLocks noGrp="1"/>
          </p:cNvSpPr>
          <p:nvPr>
            <p:ph idx="1"/>
          </p:nvPr>
        </p:nvSpPr>
        <p:spPr/>
        <p:txBody>
          <a:bodyPr/>
          <a:lstStyle/>
          <a:p>
            <a:r>
              <a:rPr lang="pt-PT" dirty="0">
                <a:hlinkClick r:id="rId2"/>
              </a:rPr>
              <a:t>https://fr.openfisca.org/showcase/mesaides/</a:t>
            </a:r>
            <a:endParaRPr lang="pt-PT" dirty="0"/>
          </a:p>
          <a:p>
            <a:endParaRPr lang="pt-PT" dirty="0"/>
          </a:p>
          <a:p>
            <a:r>
              <a:rPr lang="pt-PT" dirty="0">
                <a:hlinkClick r:id="rId3"/>
              </a:rPr>
              <a:t>https://www.mesdroitssociaux.gouv.fr/accueil/</a:t>
            </a:r>
            <a:r>
              <a:rPr lang="pt-PT" dirty="0"/>
              <a:t> </a:t>
            </a:r>
          </a:p>
          <a:p>
            <a:endParaRPr lang="pt-PT" dirty="0"/>
          </a:p>
          <a:p>
            <a:r>
              <a:rPr lang="pt-PT" dirty="0"/>
              <a:t>As experiências de </a:t>
            </a:r>
            <a:r>
              <a:rPr lang="pt-PT" dirty="0" err="1"/>
              <a:t>RaC</a:t>
            </a:r>
            <a:r>
              <a:rPr lang="pt-PT" dirty="0"/>
              <a:t> começaram por regras de apoios sociais e fiscais, pela sua maior facilidade e </a:t>
            </a:r>
            <a:r>
              <a:rPr lang="pt-PT" dirty="0" err="1"/>
              <a:t>incontrovérsia</a:t>
            </a:r>
            <a:r>
              <a:rPr lang="pt-PT" dirty="0"/>
              <a:t>, gerando, aliás, </a:t>
            </a:r>
            <a:r>
              <a:rPr lang="pt-PT" b="1" dirty="0"/>
              <a:t>potenciais efeitos de </a:t>
            </a:r>
            <a:r>
              <a:rPr lang="pt-PT" b="1" dirty="0" err="1"/>
              <a:t>sobreconfiança</a:t>
            </a:r>
            <a:r>
              <a:rPr lang="pt-PT" b="1" dirty="0"/>
              <a:t> </a:t>
            </a:r>
            <a:r>
              <a:rPr lang="pt-PT" dirty="0"/>
              <a:t>quanto à codificação e subestimação dos seus limites, riscos e assimetrias, pese embora os benefícios ligados a uma abordagem pragmática de </a:t>
            </a:r>
            <a:r>
              <a:rPr lang="pt-PT" i="1" dirty="0" err="1"/>
              <a:t>learning-by-doing</a:t>
            </a:r>
            <a:r>
              <a:rPr lang="pt-PT" dirty="0"/>
              <a:t>.</a:t>
            </a:r>
          </a:p>
        </p:txBody>
      </p:sp>
      <p:sp>
        <p:nvSpPr>
          <p:cNvPr id="4" name="Marcador de Posição da Data 3">
            <a:extLst>
              <a:ext uri="{FF2B5EF4-FFF2-40B4-BE49-F238E27FC236}">
                <a16:creationId xmlns:a16="http://schemas.microsoft.com/office/drawing/2014/main" id="{09F7985E-4994-C8D9-276A-C46646A7A61C}"/>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85952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1C06-0191-545D-E0BD-259BAE5A862E}"/>
              </a:ext>
            </a:extLst>
          </p:cNvPr>
          <p:cNvSpPr>
            <a:spLocks noGrp="1"/>
          </p:cNvSpPr>
          <p:nvPr>
            <p:ph type="title"/>
          </p:nvPr>
        </p:nvSpPr>
        <p:spPr/>
        <p:txBody>
          <a:bodyPr/>
          <a:lstStyle/>
          <a:p>
            <a:r>
              <a:rPr lang="pt-PT" dirty="0"/>
              <a:t>A caminho da personalização</a:t>
            </a:r>
          </a:p>
        </p:txBody>
      </p:sp>
      <p:sp>
        <p:nvSpPr>
          <p:cNvPr id="3" name="Marcador de Posição do Texto 2">
            <a:extLst>
              <a:ext uri="{FF2B5EF4-FFF2-40B4-BE49-F238E27FC236}">
                <a16:creationId xmlns:a16="http://schemas.microsoft.com/office/drawing/2014/main" id="{10E453E1-94C9-E619-E059-C71A2A28648C}"/>
              </a:ext>
            </a:extLst>
          </p:cNvPr>
          <p:cNvSpPr>
            <a:spLocks noGrp="1"/>
          </p:cNvSpPr>
          <p:nvPr>
            <p:ph type="body" idx="1"/>
          </p:nvPr>
        </p:nvSpPr>
        <p:spPr/>
        <p:txBody>
          <a:bodyPr/>
          <a:lstStyle/>
          <a:p>
            <a:endParaRPr lang="pt-PT"/>
          </a:p>
        </p:txBody>
      </p:sp>
      <p:sp>
        <p:nvSpPr>
          <p:cNvPr id="4" name="Marcador de Posição da Data 3">
            <a:extLst>
              <a:ext uri="{FF2B5EF4-FFF2-40B4-BE49-F238E27FC236}">
                <a16:creationId xmlns:a16="http://schemas.microsoft.com/office/drawing/2014/main" id="{655DE249-6BA2-5A5B-8445-6D0C382D6865}"/>
              </a:ext>
            </a:extLst>
          </p:cNvPr>
          <p:cNvSpPr>
            <a:spLocks noGrp="1"/>
          </p:cNvSpPr>
          <p:nvPr>
            <p:ph type="dt" sz="half" idx="10"/>
          </p:nvPr>
        </p:nvSpPr>
        <p:spPr/>
        <p:txBody>
          <a:bodyPr/>
          <a:lstStyle/>
          <a:p>
            <a:pPr rtl="0"/>
            <a:fld id="{0F85E945-0FB2-402C-9697-F9437E0B9AFA}" type="datetime1">
              <a:rPr lang="pt-PT" smtClean="0"/>
              <a:t>02/04/2024</a:t>
            </a:fld>
            <a:endParaRPr lang="en-US" dirty="0"/>
          </a:p>
        </p:txBody>
      </p:sp>
    </p:spTree>
    <p:extLst>
      <p:ext uri="{BB962C8B-B14F-4D97-AF65-F5344CB8AC3E}">
        <p14:creationId xmlns:p14="http://schemas.microsoft.com/office/powerpoint/2010/main" val="98816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E10A1-AF5C-EB69-2BD2-77ACF08733A1}"/>
              </a:ext>
            </a:extLst>
          </p:cNvPr>
          <p:cNvSpPr>
            <a:spLocks noGrp="1"/>
          </p:cNvSpPr>
          <p:nvPr>
            <p:ph type="title"/>
          </p:nvPr>
        </p:nvSpPr>
        <p:spPr/>
        <p:txBody>
          <a:bodyPr/>
          <a:lstStyle/>
          <a:p>
            <a:r>
              <a:rPr lang="pt-PT" dirty="0"/>
              <a:t>Plano</a:t>
            </a:r>
          </a:p>
        </p:txBody>
      </p:sp>
      <p:sp>
        <p:nvSpPr>
          <p:cNvPr id="3" name="Marcador de Posição de Conteúdo 2">
            <a:extLst>
              <a:ext uri="{FF2B5EF4-FFF2-40B4-BE49-F238E27FC236}">
                <a16:creationId xmlns:a16="http://schemas.microsoft.com/office/drawing/2014/main" id="{37B93153-C884-80C8-712F-419233398B63}"/>
              </a:ext>
            </a:extLst>
          </p:cNvPr>
          <p:cNvSpPr>
            <a:spLocks noGrp="1"/>
          </p:cNvSpPr>
          <p:nvPr>
            <p:ph idx="1"/>
          </p:nvPr>
        </p:nvSpPr>
        <p:spPr/>
        <p:txBody>
          <a:bodyPr>
            <a:normAutofit/>
          </a:bodyPr>
          <a:lstStyle/>
          <a:p>
            <a:r>
              <a:rPr lang="pt-PT" sz="2000" dirty="0"/>
              <a:t>1. Introdução; </a:t>
            </a:r>
          </a:p>
          <a:p>
            <a:r>
              <a:rPr lang="pt-PT" sz="2000" dirty="0"/>
              <a:t>2. </a:t>
            </a:r>
            <a:r>
              <a:rPr lang="pt-PT" sz="2000" i="1" dirty="0"/>
              <a:t>Rule-as-</a:t>
            </a:r>
            <a:r>
              <a:rPr lang="pt-PT" sz="2000" i="1" dirty="0" err="1"/>
              <a:t>Code</a:t>
            </a:r>
            <a:r>
              <a:rPr lang="pt-PT" sz="2000" dirty="0"/>
              <a:t> na legislação social; </a:t>
            </a:r>
          </a:p>
          <a:p>
            <a:pPr lvl="1"/>
            <a:r>
              <a:rPr lang="pt-PT" sz="2000" dirty="0"/>
              <a:t>2.1. A iniciativa </a:t>
            </a:r>
            <a:r>
              <a:rPr lang="pt-PT" sz="2000" dirty="0" err="1"/>
              <a:t>RaC</a:t>
            </a:r>
            <a:r>
              <a:rPr lang="pt-PT" sz="2000" dirty="0"/>
              <a:t>; </a:t>
            </a:r>
          </a:p>
          <a:p>
            <a:pPr lvl="1"/>
            <a:r>
              <a:rPr lang="pt-PT" sz="2000" dirty="0"/>
              <a:t>2.2. Vantagens da iniciativa </a:t>
            </a:r>
            <a:r>
              <a:rPr lang="pt-PT" sz="2000" dirty="0" err="1"/>
              <a:t>RaC</a:t>
            </a:r>
            <a:r>
              <a:rPr lang="pt-PT" sz="2000" dirty="0"/>
              <a:t>; </a:t>
            </a:r>
          </a:p>
          <a:p>
            <a:pPr lvl="1"/>
            <a:r>
              <a:rPr lang="pt-PT" sz="2000" dirty="0"/>
              <a:t>2.3. Riscos e limites da iniciativa </a:t>
            </a:r>
            <a:r>
              <a:rPr lang="pt-PT" sz="2000" dirty="0" err="1"/>
              <a:t>RaC</a:t>
            </a:r>
            <a:r>
              <a:rPr lang="pt-PT" sz="2000" dirty="0"/>
              <a:t>; </a:t>
            </a:r>
          </a:p>
          <a:p>
            <a:r>
              <a:rPr lang="pt-PT" sz="2000" dirty="0"/>
              <a:t>3. A caminho da personalização do Direito; </a:t>
            </a:r>
          </a:p>
          <a:p>
            <a:pPr lvl="1"/>
            <a:r>
              <a:rPr lang="pt-PT" sz="2000" dirty="0"/>
              <a:t>3.1. Granularidade do Direito; </a:t>
            </a:r>
          </a:p>
          <a:p>
            <a:pPr lvl="1"/>
            <a:r>
              <a:rPr lang="pt-PT" sz="2000" dirty="0"/>
              <a:t>3.2. </a:t>
            </a:r>
            <a:r>
              <a:rPr lang="pt-PT" sz="2000" i="1" dirty="0" err="1"/>
              <a:t>Nudges</a:t>
            </a:r>
            <a:r>
              <a:rPr lang="pt-PT" sz="2000" dirty="0"/>
              <a:t> de precisão; </a:t>
            </a:r>
          </a:p>
          <a:p>
            <a:r>
              <a:rPr lang="pt-PT" sz="2000" dirty="0"/>
              <a:t>4. Reflexões finais.</a:t>
            </a:r>
          </a:p>
        </p:txBody>
      </p:sp>
      <p:sp>
        <p:nvSpPr>
          <p:cNvPr id="4" name="Marcador de Posição da Data 3">
            <a:extLst>
              <a:ext uri="{FF2B5EF4-FFF2-40B4-BE49-F238E27FC236}">
                <a16:creationId xmlns:a16="http://schemas.microsoft.com/office/drawing/2014/main" id="{1A8D8DE9-2AAA-C37E-C9DD-2CCBF5D5D5F7}"/>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56380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AD393-8B44-5D34-F371-732E28E25B5A}"/>
              </a:ext>
            </a:extLst>
          </p:cNvPr>
          <p:cNvSpPr>
            <a:spLocks noGrp="1"/>
          </p:cNvSpPr>
          <p:nvPr>
            <p:ph type="title"/>
          </p:nvPr>
        </p:nvSpPr>
        <p:spPr>
          <a:xfrm>
            <a:off x="1066800" y="642594"/>
            <a:ext cx="10058400" cy="1371600"/>
          </a:xfrm>
        </p:spPr>
        <p:txBody>
          <a:bodyPr anchor="ctr">
            <a:normAutofit/>
          </a:bodyPr>
          <a:lstStyle/>
          <a:p>
            <a:r>
              <a:rPr lang="pt-PT" dirty="0"/>
              <a:t>Granularidade do Direito</a:t>
            </a:r>
          </a:p>
        </p:txBody>
      </p:sp>
      <p:pic>
        <p:nvPicPr>
          <p:cNvPr id="1026" name="Picture 2" descr="Personalized Law - Compra ebook na Fnac.pt">
            <a:extLst>
              <a:ext uri="{FF2B5EF4-FFF2-40B4-BE49-F238E27FC236}">
                <a16:creationId xmlns:a16="http://schemas.microsoft.com/office/drawing/2014/main" id="{FCEFC007-C099-75BC-9E8E-8A4327B361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6650" y="2103120"/>
            <a:ext cx="2483739" cy="3749040"/>
          </a:xfrm>
          <a:prstGeom prst="rect">
            <a:avLst/>
          </a:prstGeom>
          <a:solidFill>
            <a:srgbClr val="FFFFFF"/>
          </a:solidFill>
        </p:spPr>
      </p:pic>
      <p:sp>
        <p:nvSpPr>
          <p:cNvPr id="3" name="Marcador de Posição de Conteúdo 2">
            <a:extLst>
              <a:ext uri="{FF2B5EF4-FFF2-40B4-BE49-F238E27FC236}">
                <a16:creationId xmlns:a16="http://schemas.microsoft.com/office/drawing/2014/main" id="{8C6B9563-A95A-E027-69D1-862DA58F4B52}"/>
              </a:ext>
            </a:extLst>
          </p:cNvPr>
          <p:cNvSpPr>
            <a:spLocks noGrp="1"/>
          </p:cNvSpPr>
          <p:nvPr>
            <p:ph sz="half" idx="2"/>
          </p:nvPr>
        </p:nvSpPr>
        <p:spPr>
          <a:xfrm>
            <a:off x="6461760" y="2103120"/>
            <a:ext cx="4663440" cy="3749040"/>
          </a:xfrm>
        </p:spPr>
        <p:txBody>
          <a:bodyPr>
            <a:normAutofit/>
          </a:bodyPr>
          <a:lstStyle/>
          <a:p>
            <a:endParaRPr lang="pt-PT" dirty="0"/>
          </a:p>
          <a:p>
            <a:r>
              <a:rPr lang="pt-PT" dirty="0">
                <a:hlinkClick r:id="rId3"/>
              </a:rPr>
              <a:t>https://www.youtube.com/watch?v=IgaMYhwHiJw</a:t>
            </a:r>
            <a:r>
              <a:rPr lang="pt-PT" dirty="0"/>
              <a:t> </a:t>
            </a:r>
          </a:p>
          <a:p>
            <a:endParaRPr lang="pt-PT" dirty="0"/>
          </a:p>
          <a:p>
            <a:endParaRPr lang="pt-PT" dirty="0"/>
          </a:p>
        </p:txBody>
      </p:sp>
      <p:sp>
        <p:nvSpPr>
          <p:cNvPr id="4" name="Marcador de Posição da Data 3">
            <a:extLst>
              <a:ext uri="{FF2B5EF4-FFF2-40B4-BE49-F238E27FC236}">
                <a16:creationId xmlns:a16="http://schemas.microsoft.com/office/drawing/2014/main" id="{EE60D4E8-BA4D-EB13-322A-C86E17170DBE}"/>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CFB02245-35CE-4107-B7A6-F87FE236A86B}" type="datetime1">
              <a:rPr lang="pt-PT" smtClean="0"/>
              <a:pPr rtl="0">
                <a:spcAft>
                  <a:spcPts val="600"/>
                </a:spcAft>
              </a:pPr>
              <a:t>02/04/2024</a:t>
            </a:fld>
            <a:endParaRPr lang="en-US"/>
          </a:p>
        </p:txBody>
      </p:sp>
    </p:spTree>
    <p:extLst>
      <p:ext uri="{BB962C8B-B14F-4D97-AF65-F5344CB8AC3E}">
        <p14:creationId xmlns:p14="http://schemas.microsoft.com/office/powerpoint/2010/main" val="1934481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1E2F9-2939-ED5A-D74D-F637119C817F}"/>
              </a:ext>
            </a:extLst>
          </p:cNvPr>
          <p:cNvSpPr>
            <a:spLocks noGrp="1"/>
          </p:cNvSpPr>
          <p:nvPr>
            <p:ph type="title"/>
          </p:nvPr>
        </p:nvSpPr>
        <p:spPr/>
        <p:txBody>
          <a:bodyPr/>
          <a:lstStyle/>
          <a:p>
            <a:r>
              <a:rPr lang="pt-PT" dirty="0"/>
              <a:t>Granularidade do Direito</a:t>
            </a:r>
          </a:p>
        </p:txBody>
      </p:sp>
      <p:sp>
        <p:nvSpPr>
          <p:cNvPr id="3" name="Marcador de Posição de Conteúdo 2">
            <a:extLst>
              <a:ext uri="{FF2B5EF4-FFF2-40B4-BE49-F238E27FC236}">
                <a16:creationId xmlns:a16="http://schemas.microsoft.com/office/drawing/2014/main" id="{FF3FBF60-0290-83F4-AEC2-4B66F647A073}"/>
              </a:ext>
            </a:extLst>
          </p:cNvPr>
          <p:cNvSpPr>
            <a:spLocks noGrp="1"/>
          </p:cNvSpPr>
          <p:nvPr>
            <p:ph idx="1"/>
          </p:nvPr>
        </p:nvSpPr>
        <p:spPr/>
        <p:txBody>
          <a:bodyPr>
            <a:normAutofit/>
          </a:bodyPr>
          <a:lstStyle/>
          <a:p>
            <a:pPr marL="342900" indent="-342900">
              <a:buFont typeface="+mj-lt"/>
              <a:buAutoNum type="arabicPeriod"/>
            </a:pPr>
            <a:r>
              <a:rPr lang="pt-PT" dirty="0"/>
              <a:t>comandos legislativos </a:t>
            </a:r>
            <a:r>
              <a:rPr lang="pt-PT" b="1" dirty="0"/>
              <a:t>costurados à medida </a:t>
            </a:r>
            <a:r>
              <a:rPr lang="pt-PT" dirty="0"/>
              <a:t>de cada um (recortados de acordo com características pessoais, tais como elementos </a:t>
            </a:r>
            <a:r>
              <a:rPr lang="pt-PT" dirty="0" err="1"/>
              <a:t>socio-demográficos</a:t>
            </a:r>
            <a:r>
              <a:rPr lang="pt-PT" dirty="0"/>
              <a:t> (ex. idade, estado civil, sexo, origem, nível de rendimento e educacional), cognitivos (ex. nível de capacidade, de controlo emocional, perfil de risco), motivacionais, de preferências ou de necessidades)</a:t>
            </a:r>
          </a:p>
          <a:p>
            <a:pPr marL="342900" indent="-342900">
              <a:buFont typeface="+mj-lt"/>
              <a:buAutoNum type="arabicPeriod"/>
            </a:pPr>
            <a:r>
              <a:rPr lang="pt-PT" dirty="0"/>
              <a:t>graças ao recurso à </a:t>
            </a:r>
            <a:r>
              <a:rPr lang="pt-PT" b="1" dirty="0"/>
              <a:t>tecnologia e ciências comportamentais </a:t>
            </a:r>
            <a:r>
              <a:rPr lang="pt-PT" dirty="0"/>
              <a:t>(combinação entre o acesso e tratamento de um </a:t>
            </a:r>
            <a:r>
              <a:rPr lang="pt-PT" u="sng" dirty="0"/>
              <a:t>conjunto maciço de dados e algoritmos inteligentes </a:t>
            </a:r>
            <a:r>
              <a:rPr lang="pt-PT" dirty="0"/>
              <a:t>imbuídos de conhecimentos das </a:t>
            </a:r>
            <a:r>
              <a:rPr lang="pt-PT" u="sng" dirty="0"/>
              <a:t>ciências comportamentais</a:t>
            </a:r>
            <a:r>
              <a:rPr lang="pt-PT" dirty="0"/>
              <a:t> com </a:t>
            </a:r>
            <a:r>
              <a:rPr lang="pt-PT" b="1" dirty="0"/>
              <a:t>poderes preditivos </a:t>
            </a:r>
            <a:r>
              <a:rPr lang="pt-PT" dirty="0"/>
              <a:t>reforçados)</a:t>
            </a:r>
          </a:p>
          <a:p>
            <a:pPr marL="342900" indent="-342900">
              <a:buFont typeface="+mj-lt"/>
              <a:buAutoNum type="arabicPeriod"/>
            </a:pPr>
            <a:r>
              <a:rPr lang="pt-PT" dirty="0"/>
              <a:t>permitindo, desta forma, assegurar </a:t>
            </a:r>
            <a:r>
              <a:rPr lang="pt-PT" b="1" dirty="0"/>
              <a:t>maior eficácia e equidade</a:t>
            </a:r>
            <a:r>
              <a:rPr lang="pt-PT" dirty="0"/>
              <a:t>, </a:t>
            </a:r>
          </a:p>
          <a:p>
            <a:pPr marL="342900" indent="-342900">
              <a:buFont typeface="+mj-lt"/>
              <a:buAutoNum type="arabicPeriod"/>
            </a:pPr>
            <a:r>
              <a:rPr lang="pt-PT" dirty="0"/>
              <a:t>graças a um Direito mais próximo e mais preciso. </a:t>
            </a:r>
          </a:p>
          <a:p>
            <a:pPr marL="0" indent="0">
              <a:buNone/>
            </a:pPr>
            <a:endParaRPr lang="pt-PT" dirty="0"/>
          </a:p>
        </p:txBody>
      </p:sp>
      <p:sp>
        <p:nvSpPr>
          <p:cNvPr id="4" name="Marcador de Posição da Data 3">
            <a:extLst>
              <a:ext uri="{FF2B5EF4-FFF2-40B4-BE49-F238E27FC236}">
                <a16:creationId xmlns:a16="http://schemas.microsoft.com/office/drawing/2014/main" id="{4D0FFDF2-994D-41C5-AADA-36C1A8EB4023}"/>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55643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C59D0-8012-9914-A7C1-E8C8BA4263A5}"/>
              </a:ext>
            </a:extLst>
          </p:cNvPr>
          <p:cNvSpPr>
            <a:spLocks noGrp="1"/>
          </p:cNvSpPr>
          <p:nvPr>
            <p:ph type="title"/>
          </p:nvPr>
        </p:nvSpPr>
        <p:spPr/>
        <p:txBody>
          <a:bodyPr/>
          <a:lstStyle/>
          <a:p>
            <a:r>
              <a:rPr lang="pt-PT" dirty="0"/>
              <a:t>Granularidade do Direito</a:t>
            </a:r>
          </a:p>
        </p:txBody>
      </p:sp>
      <p:sp>
        <p:nvSpPr>
          <p:cNvPr id="3" name="Marcador de Posição de Conteúdo 2">
            <a:extLst>
              <a:ext uri="{FF2B5EF4-FFF2-40B4-BE49-F238E27FC236}">
                <a16:creationId xmlns:a16="http://schemas.microsoft.com/office/drawing/2014/main" id="{9C5B4130-6A43-C72E-6ED9-AB45068B1E9F}"/>
              </a:ext>
            </a:extLst>
          </p:cNvPr>
          <p:cNvSpPr>
            <a:spLocks noGrp="1"/>
          </p:cNvSpPr>
          <p:nvPr>
            <p:ph idx="1"/>
          </p:nvPr>
        </p:nvSpPr>
        <p:spPr/>
        <p:txBody>
          <a:bodyPr/>
          <a:lstStyle/>
          <a:p>
            <a:pPr marL="0" indent="0">
              <a:buNone/>
            </a:pPr>
            <a:r>
              <a:rPr lang="pt-PT" b="1" dirty="0"/>
              <a:t>Afasta-se uma elaboração </a:t>
            </a:r>
            <a:r>
              <a:rPr lang="pt-PT" dirty="0"/>
              <a:t>e sobretudo uma </a:t>
            </a:r>
            <a:r>
              <a:rPr lang="pt-PT" b="1" dirty="0"/>
              <a:t>aplicação uniforme do Direito a pessoas </a:t>
            </a:r>
            <a:r>
              <a:rPr lang="pt-PT" dirty="0"/>
              <a:t>(singulares e </a:t>
            </a:r>
            <a:r>
              <a:rPr lang="pt-PT" dirty="0" err="1"/>
              <a:t>colectivas</a:t>
            </a:r>
            <a:r>
              <a:rPr lang="pt-PT" dirty="0"/>
              <a:t>) </a:t>
            </a:r>
            <a:r>
              <a:rPr lang="pt-PT" b="1" dirty="0"/>
              <a:t>que se distinguem entre si.</a:t>
            </a:r>
          </a:p>
          <a:p>
            <a:pPr marL="0" indent="0">
              <a:buNone/>
            </a:pPr>
            <a:endParaRPr lang="pt-PT" b="1" dirty="0"/>
          </a:p>
          <a:p>
            <a:pPr marL="0" indent="0">
              <a:buNone/>
            </a:pPr>
            <a:endParaRPr lang="pt-PT" b="1" dirty="0"/>
          </a:p>
          <a:p>
            <a:pPr marL="0" indent="0">
              <a:buNone/>
            </a:pPr>
            <a:r>
              <a:rPr lang="pt-PT" dirty="0"/>
              <a:t>Esta personalização obrigará a que a </a:t>
            </a:r>
            <a:r>
              <a:rPr lang="pt-PT" b="1" dirty="0"/>
              <a:t>norma pessoal seja comunicada individualmente </a:t>
            </a:r>
            <a:r>
              <a:rPr lang="pt-PT" b="1" i="1" dirty="0" err="1"/>
              <a:t>ex</a:t>
            </a:r>
            <a:r>
              <a:rPr lang="pt-PT" b="1" i="1" dirty="0"/>
              <a:t> ante</a:t>
            </a:r>
            <a:r>
              <a:rPr lang="pt-PT" b="1" dirty="0"/>
              <a:t>, por via tecnológica, </a:t>
            </a:r>
            <a:r>
              <a:rPr lang="pt-PT" dirty="0"/>
              <a:t>num fenómeno de </a:t>
            </a:r>
            <a:r>
              <a:rPr lang="pt-PT" b="1" dirty="0"/>
              <a:t>desintermediação do Direito, </a:t>
            </a:r>
            <a:r>
              <a:rPr lang="pt-PT" dirty="0"/>
              <a:t>de modo a que </a:t>
            </a:r>
            <a:r>
              <a:rPr lang="pt-PT" b="1" dirty="0"/>
              <a:t>o sujeito saiba como se espera que se comporte e adeque </a:t>
            </a:r>
            <a:r>
              <a:rPr lang="pt-PT" dirty="0"/>
              <a:t>consequentemente o seu comportamento ao padrão exigido</a:t>
            </a:r>
            <a:r>
              <a:rPr lang="pt-PT" b="1" dirty="0"/>
              <a:t>. </a:t>
            </a:r>
          </a:p>
          <a:p>
            <a:endParaRPr lang="pt-PT" dirty="0"/>
          </a:p>
        </p:txBody>
      </p:sp>
      <p:sp>
        <p:nvSpPr>
          <p:cNvPr id="4" name="Marcador de Posição da Data 3">
            <a:extLst>
              <a:ext uri="{FF2B5EF4-FFF2-40B4-BE49-F238E27FC236}">
                <a16:creationId xmlns:a16="http://schemas.microsoft.com/office/drawing/2014/main" id="{A3A6F1CA-1219-3F0A-A4D3-02B5168185B8}"/>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292419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B043E-07F6-F32C-2C69-63557CACE76F}"/>
              </a:ext>
            </a:extLst>
          </p:cNvPr>
          <p:cNvSpPr>
            <a:spLocks noGrp="1"/>
          </p:cNvSpPr>
          <p:nvPr>
            <p:ph type="title"/>
          </p:nvPr>
        </p:nvSpPr>
        <p:spPr/>
        <p:txBody>
          <a:bodyPr/>
          <a:lstStyle/>
          <a:p>
            <a:r>
              <a:rPr lang="pt-PT" dirty="0"/>
              <a:t>Granularidade do Direito</a:t>
            </a:r>
          </a:p>
        </p:txBody>
      </p:sp>
      <p:sp>
        <p:nvSpPr>
          <p:cNvPr id="3" name="Marcador de Posição de Conteúdo 2">
            <a:extLst>
              <a:ext uri="{FF2B5EF4-FFF2-40B4-BE49-F238E27FC236}">
                <a16:creationId xmlns:a16="http://schemas.microsoft.com/office/drawing/2014/main" id="{C51CDA33-7050-537F-ECA0-1C3B42001966}"/>
              </a:ext>
            </a:extLst>
          </p:cNvPr>
          <p:cNvSpPr>
            <a:spLocks noGrp="1"/>
          </p:cNvSpPr>
          <p:nvPr>
            <p:ph idx="1"/>
          </p:nvPr>
        </p:nvSpPr>
        <p:spPr/>
        <p:txBody>
          <a:bodyPr/>
          <a:lstStyle/>
          <a:p>
            <a:r>
              <a:rPr lang="pt-PT" dirty="0"/>
              <a:t>“Idade da Identificação”  + um capitalismo e </a:t>
            </a:r>
            <a:r>
              <a:rPr lang="pt-PT" b="1" dirty="0"/>
              <a:t>sociedade de vigilância </a:t>
            </a:r>
            <a:r>
              <a:rPr lang="pt-PT" dirty="0"/>
              <a:t>que promovem fenómenos de </a:t>
            </a:r>
            <a:r>
              <a:rPr lang="pt-PT" b="1" dirty="0" err="1"/>
              <a:t>profiling</a:t>
            </a:r>
            <a:r>
              <a:rPr lang="pt-PT" b="1" dirty="0"/>
              <a:t> automáticos</a:t>
            </a:r>
          </a:p>
          <a:p>
            <a:endParaRPr lang="pt-PT" dirty="0"/>
          </a:p>
          <a:p>
            <a:r>
              <a:rPr lang="pt-PT" dirty="0"/>
              <a:t>a maior </a:t>
            </a:r>
            <a:r>
              <a:rPr lang="pt-PT" b="1" dirty="0"/>
              <a:t>especificação das regras não é de todo desconhecida do Direito </a:t>
            </a:r>
            <a:r>
              <a:rPr lang="pt-PT" dirty="0"/>
              <a:t>(ex. Direito SS, Penal, responsabilidade social – embora tendencialmente </a:t>
            </a:r>
            <a:r>
              <a:rPr lang="pt-PT" i="1" dirty="0" err="1"/>
              <a:t>ex</a:t>
            </a:r>
            <a:r>
              <a:rPr lang="pt-PT" i="1" dirty="0"/>
              <a:t> </a:t>
            </a:r>
            <a:r>
              <a:rPr lang="pt-PT" i="1" dirty="0" err="1"/>
              <a:t>post</a:t>
            </a:r>
            <a:r>
              <a:rPr lang="pt-PT" i="1" dirty="0"/>
              <a:t> </a:t>
            </a:r>
            <a:r>
              <a:rPr lang="pt-PT" dirty="0"/>
              <a:t>- ou princípio da equidade,  a lógica do precedente na </a:t>
            </a:r>
            <a:r>
              <a:rPr lang="pt-PT" i="1" dirty="0" err="1"/>
              <a:t>Common</a:t>
            </a:r>
            <a:r>
              <a:rPr lang="pt-PT" i="1" dirty="0"/>
              <a:t> </a:t>
            </a:r>
            <a:r>
              <a:rPr lang="pt-PT" i="1" dirty="0" err="1"/>
              <a:t>Law</a:t>
            </a:r>
            <a:r>
              <a:rPr lang="pt-PT" i="1" dirty="0"/>
              <a:t> </a:t>
            </a:r>
            <a:r>
              <a:rPr lang="pt-PT" dirty="0"/>
              <a:t>ou o princípio da boa-fé)</a:t>
            </a:r>
          </a:p>
          <a:p>
            <a:endParaRPr lang="pt-PT" dirty="0"/>
          </a:p>
          <a:p>
            <a:r>
              <a:rPr lang="pt-PT" dirty="0"/>
              <a:t>a própria </a:t>
            </a:r>
            <a:r>
              <a:rPr lang="pt-PT" b="1" dirty="0"/>
              <a:t>doutrina da uniformidade e generalidade nas normas e regras jurídicas não afasta um certo grau de particularização</a:t>
            </a:r>
            <a:r>
              <a:rPr lang="pt-PT" dirty="0"/>
              <a:t> e de customização, incluindo a ponderação de elementos internos e externos do sujeito jurídico. Trata-se, portanto, de uma </a:t>
            </a:r>
            <a:r>
              <a:rPr lang="pt-PT" b="1" dirty="0"/>
              <a:t>questão de grau</a:t>
            </a:r>
          </a:p>
          <a:p>
            <a:endParaRPr lang="pt-PT" dirty="0"/>
          </a:p>
          <a:p>
            <a:endParaRPr lang="pt-PT" dirty="0"/>
          </a:p>
        </p:txBody>
      </p:sp>
      <p:sp>
        <p:nvSpPr>
          <p:cNvPr id="4" name="Marcador de Posição da Data 3">
            <a:extLst>
              <a:ext uri="{FF2B5EF4-FFF2-40B4-BE49-F238E27FC236}">
                <a16:creationId xmlns:a16="http://schemas.microsoft.com/office/drawing/2014/main" id="{438D3A63-395C-C04A-E68C-4B8AE34F4390}"/>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02351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4DBA1-F6C9-AD98-C78C-892CA8871E5D}"/>
              </a:ext>
            </a:extLst>
          </p:cNvPr>
          <p:cNvSpPr>
            <a:spLocks noGrp="1"/>
          </p:cNvSpPr>
          <p:nvPr>
            <p:ph type="title"/>
          </p:nvPr>
        </p:nvSpPr>
        <p:spPr/>
        <p:txBody>
          <a:bodyPr/>
          <a:lstStyle/>
          <a:p>
            <a:r>
              <a:rPr lang="pt-PT" dirty="0" err="1"/>
              <a:t>Projecto</a:t>
            </a:r>
            <a:r>
              <a:rPr lang="pt-PT" dirty="0"/>
              <a:t> de personalização: “regras diferentes para pessoas diferentes”</a:t>
            </a:r>
          </a:p>
        </p:txBody>
      </p:sp>
      <p:sp>
        <p:nvSpPr>
          <p:cNvPr id="3" name="Marcador de Posição de Conteúdo 2">
            <a:extLst>
              <a:ext uri="{FF2B5EF4-FFF2-40B4-BE49-F238E27FC236}">
                <a16:creationId xmlns:a16="http://schemas.microsoft.com/office/drawing/2014/main" id="{4EEB677C-9282-9FBC-7BCA-9ADAAB5D749A}"/>
              </a:ext>
            </a:extLst>
          </p:cNvPr>
          <p:cNvSpPr>
            <a:spLocks noGrp="1"/>
          </p:cNvSpPr>
          <p:nvPr>
            <p:ph idx="1"/>
          </p:nvPr>
        </p:nvSpPr>
        <p:spPr/>
        <p:txBody>
          <a:bodyPr>
            <a:normAutofit/>
          </a:bodyPr>
          <a:lstStyle/>
          <a:p>
            <a:r>
              <a:rPr lang="pt-PT" sz="1800" b="1" dirty="0"/>
              <a:t>refinamento das normas jurídicas </a:t>
            </a:r>
            <a:r>
              <a:rPr lang="pt-PT" sz="1800" dirty="0"/>
              <a:t>e, consequentemente, </a:t>
            </a:r>
            <a:r>
              <a:rPr lang="pt-PT" sz="1800" b="1" dirty="0"/>
              <a:t>diminuição da sua dimensão discricionária e discriminatória quando desproporcional</a:t>
            </a:r>
            <a:r>
              <a:rPr lang="pt-PT" sz="1800" dirty="0"/>
              <a:t>, mormente quando a tecnologia ao dispor permite o seu </a:t>
            </a:r>
            <a:r>
              <a:rPr lang="pt-PT" sz="1800" dirty="0" err="1"/>
              <a:t>recentramento</a:t>
            </a:r>
            <a:r>
              <a:rPr lang="pt-PT" sz="1800" dirty="0"/>
              <a:t> diferenciado não apenas em função das circunstâncias (ex. preço, risco, produto) mas igualmente de elementos pessoais. </a:t>
            </a:r>
          </a:p>
          <a:p>
            <a:pPr marL="0" indent="0">
              <a:buNone/>
            </a:pPr>
            <a:endParaRPr lang="pt-PT" sz="1800" dirty="0"/>
          </a:p>
          <a:p>
            <a:r>
              <a:rPr lang="pt-PT" sz="1800" dirty="0"/>
              <a:t>Porque não usar a tecnologia para melhorar o recorte das normas e regras e adequá-las mais às características dos destinatários finais, em particular. </a:t>
            </a:r>
            <a:r>
              <a:rPr lang="pt-PT" sz="1800" b="1" dirty="0"/>
              <a:t>considerando meta-</a:t>
            </a:r>
            <a:r>
              <a:rPr lang="pt-PT" sz="1800" b="1" dirty="0" err="1"/>
              <a:t>objectivos</a:t>
            </a:r>
            <a:r>
              <a:rPr lang="pt-PT" sz="1800" b="1" dirty="0"/>
              <a:t> de </a:t>
            </a:r>
            <a:r>
              <a:rPr lang="pt-PT" sz="1800" b="1" dirty="0" err="1"/>
              <a:t>enforcement</a:t>
            </a:r>
            <a:r>
              <a:rPr lang="pt-PT" sz="1800" b="1" dirty="0"/>
              <a:t> e </a:t>
            </a:r>
            <a:r>
              <a:rPr lang="pt-PT" sz="1800" b="1" dirty="0" err="1"/>
              <a:t>compliance</a:t>
            </a:r>
            <a:r>
              <a:rPr lang="pt-PT" sz="1800" b="1" dirty="0"/>
              <a:t> mais eficazes e eficientes  e resultados mais equitativos e, portanto, de maior segurança, bem-estar, coesão social e justiça</a:t>
            </a:r>
            <a:endParaRPr lang="pt-PT" sz="1800" dirty="0"/>
          </a:p>
        </p:txBody>
      </p:sp>
      <p:sp>
        <p:nvSpPr>
          <p:cNvPr id="4" name="Marcador de Posição da Data 3">
            <a:extLst>
              <a:ext uri="{FF2B5EF4-FFF2-40B4-BE49-F238E27FC236}">
                <a16:creationId xmlns:a16="http://schemas.microsoft.com/office/drawing/2014/main" id="{D0EE11FB-AC5A-7221-0568-DEB6186A86AD}"/>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8053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7CA632-4932-6217-C9FD-731BDAE84A1A}"/>
              </a:ext>
            </a:extLst>
          </p:cNvPr>
          <p:cNvSpPr>
            <a:spLocks noGrp="1"/>
          </p:cNvSpPr>
          <p:nvPr>
            <p:ph type="title"/>
          </p:nvPr>
        </p:nvSpPr>
        <p:spPr/>
        <p:txBody>
          <a:bodyPr/>
          <a:lstStyle/>
          <a:p>
            <a:r>
              <a:rPr lang="pt-PT" dirty="0" err="1"/>
              <a:t>Projecto</a:t>
            </a:r>
            <a:r>
              <a:rPr lang="pt-PT" dirty="0"/>
              <a:t> de personalização: “regras diferentes para pessoas diferentes”</a:t>
            </a:r>
          </a:p>
        </p:txBody>
      </p:sp>
      <p:sp>
        <p:nvSpPr>
          <p:cNvPr id="3" name="Marcador de Posição de Conteúdo 2">
            <a:extLst>
              <a:ext uri="{FF2B5EF4-FFF2-40B4-BE49-F238E27FC236}">
                <a16:creationId xmlns:a16="http://schemas.microsoft.com/office/drawing/2014/main" id="{48931D17-C20D-4CCD-B027-049EAC7134F3}"/>
              </a:ext>
            </a:extLst>
          </p:cNvPr>
          <p:cNvSpPr>
            <a:spLocks noGrp="1"/>
          </p:cNvSpPr>
          <p:nvPr>
            <p:ph idx="1"/>
          </p:nvPr>
        </p:nvSpPr>
        <p:spPr/>
        <p:txBody>
          <a:bodyPr/>
          <a:lstStyle/>
          <a:p>
            <a:r>
              <a:rPr lang="pt-PT" sz="1800" dirty="0"/>
              <a:t>Mais, porque não pensar na calibração das regras como uma forma de </a:t>
            </a:r>
            <a:r>
              <a:rPr lang="pt-PT" sz="1800" b="1" dirty="0"/>
              <a:t>responder às técnicas de precisão já usadas pelos privados</a:t>
            </a:r>
            <a:r>
              <a:rPr lang="pt-PT" sz="1800" dirty="0"/>
              <a:t> para explorar as vulnerabilidades particulares dos agentes económicos ? </a:t>
            </a:r>
          </a:p>
          <a:p>
            <a:pPr marL="0" indent="0">
              <a:buNone/>
            </a:pPr>
            <a:endParaRPr lang="pt-PT" sz="1800" dirty="0"/>
          </a:p>
          <a:p>
            <a:r>
              <a:rPr lang="pt-PT" sz="1800" dirty="0"/>
              <a:t>Facilmente se antevê </a:t>
            </a:r>
            <a:r>
              <a:rPr lang="pt-PT" sz="1800" b="1" dirty="0"/>
              <a:t>a proximidade e interconexão deste </a:t>
            </a:r>
            <a:r>
              <a:rPr lang="pt-PT" sz="1800" b="1" dirty="0" err="1"/>
              <a:t>projecto</a:t>
            </a:r>
            <a:r>
              <a:rPr lang="pt-PT" sz="1800" dirty="0"/>
              <a:t>, sobretudo numa lógica de </a:t>
            </a:r>
            <a:r>
              <a:rPr lang="pt-PT" sz="1800" i="1" dirty="0"/>
              <a:t>data-</a:t>
            </a:r>
            <a:r>
              <a:rPr lang="pt-PT" sz="1800" i="1" dirty="0" err="1"/>
              <a:t>driven</a:t>
            </a:r>
            <a:r>
              <a:rPr lang="pt-PT" sz="1800" i="1" dirty="0"/>
              <a:t> rules</a:t>
            </a:r>
            <a:r>
              <a:rPr lang="pt-PT" sz="1800" dirty="0"/>
              <a:t>, com a </a:t>
            </a:r>
            <a:r>
              <a:rPr lang="pt-PT" sz="1800" b="1" dirty="0"/>
              <a:t>codificação programável do Direito: </a:t>
            </a:r>
            <a:r>
              <a:rPr lang="pt-PT" sz="1800" dirty="0"/>
              <a:t>por ex. obviando interpretações de secretaria, mormente se a norma estiver em código mais ou menos automatizado (aumentando a eficácia e eficiência dos serviços da Segurança Social e dos recursos humanos institucionais e diminuindo erros de aplicação do Direito). </a:t>
            </a:r>
          </a:p>
          <a:p>
            <a:endParaRPr lang="pt-PT" dirty="0"/>
          </a:p>
        </p:txBody>
      </p:sp>
      <p:sp>
        <p:nvSpPr>
          <p:cNvPr id="4" name="Marcador de Posição da Data 3">
            <a:extLst>
              <a:ext uri="{FF2B5EF4-FFF2-40B4-BE49-F238E27FC236}">
                <a16:creationId xmlns:a16="http://schemas.microsoft.com/office/drawing/2014/main" id="{52DFACF0-808D-EB4B-53CC-80E1DBD9B704}"/>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5339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42B10-3637-4591-C5B7-6D8540171358}"/>
              </a:ext>
            </a:extLst>
          </p:cNvPr>
          <p:cNvSpPr>
            <a:spLocks noGrp="1"/>
          </p:cNvSpPr>
          <p:nvPr>
            <p:ph type="title"/>
          </p:nvPr>
        </p:nvSpPr>
        <p:spPr/>
        <p:txBody>
          <a:bodyPr/>
          <a:lstStyle/>
          <a:p>
            <a:r>
              <a:rPr lang="pt-PT" dirty="0" err="1"/>
              <a:t>Projecto</a:t>
            </a:r>
            <a:r>
              <a:rPr lang="pt-PT" dirty="0"/>
              <a:t> de personalização:</a:t>
            </a:r>
            <a:br>
              <a:rPr lang="pt-PT" dirty="0"/>
            </a:br>
            <a:endParaRPr lang="pt-PT" dirty="0"/>
          </a:p>
        </p:txBody>
      </p:sp>
      <p:sp>
        <p:nvSpPr>
          <p:cNvPr id="3" name="Marcador de Posição de Conteúdo 2">
            <a:extLst>
              <a:ext uri="{FF2B5EF4-FFF2-40B4-BE49-F238E27FC236}">
                <a16:creationId xmlns:a16="http://schemas.microsoft.com/office/drawing/2014/main" id="{26F684F2-80CE-2F03-2A75-575F5F8BF6EE}"/>
              </a:ext>
            </a:extLst>
          </p:cNvPr>
          <p:cNvSpPr>
            <a:spLocks noGrp="1"/>
          </p:cNvSpPr>
          <p:nvPr>
            <p:ph idx="1"/>
          </p:nvPr>
        </p:nvSpPr>
        <p:spPr/>
        <p:txBody>
          <a:bodyPr>
            <a:normAutofit fontScale="92500" lnSpcReduction="20000"/>
          </a:bodyPr>
          <a:lstStyle/>
          <a:p>
            <a:r>
              <a:rPr lang="pt-PT" b="1" dirty="0"/>
              <a:t>Mudança de paradigma + procedimental  (</a:t>
            </a:r>
            <a:r>
              <a:rPr lang="pt-PT" b="1" i="1" dirty="0" err="1"/>
              <a:t>ex</a:t>
            </a:r>
            <a:r>
              <a:rPr lang="pt-PT" b="1" i="1" dirty="0"/>
              <a:t> ante</a:t>
            </a:r>
            <a:r>
              <a:rPr lang="pt-PT" b="1" dirty="0"/>
              <a:t>)</a:t>
            </a:r>
          </a:p>
          <a:p>
            <a:r>
              <a:rPr lang="pt-PT" dirty="0"/>
              <a:t>Mudar de um modelo de meios e centrado na conduta para uma </a:t>
            </a:r>
            <a:r>
              <a:rPr lang="pt-PT" b="1" dirty="0"/>
              <a:t>governança de </a:t>
            </a:r>
            <a:r>
              <a:rPr lang="pt-PT" b="1" i="1" dirty="0" err="1"/>
              <a:t>outcomes</a:t>
            </a:r>
            <a:r>
              <a:rPr lang="pt-PT" b="1" dirty="0"/>
              <a:t> e de </a:t>
            </a:r>
            <a:r>
              <a:rPr lang="pt-PT" b="1" i="1" dirty="0" err="1"/>
              <a:t>goal-based</a:t>
            </a:r>
            <a:r>
              <a:rPr lang="pt-PT" b="1" i="1" dirty="0"/>
              <a:t> rules</a:t>
            </a:r>
            <a:r>
              <a:rPr lang="pt-PT" b="1" dirty="0"/>
              <a:t> </a:t>
            </a:r>
            <a:r>
              <a:rPr lang="pt-PT" dirty="0"/>
              <a:t>que atendem a resultados sociais.</a:t>
            </a:r>
          </a:p>
          <a:p>
            <a:r>
              <a:rPr lang="pt-PT" dirty="0"/>
              <a:t> Tal passa por </a:t>
            </a:r>
            <a:r>
              <a:rPr lang="pt-PT" b="1" dirty="0"/>
              <a:t>duas dimensões</a:t>
            </a:r>
            <a:r>
              <a:rPr lang="pt-PT" dirty="0"/>
              <a:t>:</a:t>
            </a:r>
          </a:p>
          <a:p>
            <a:r>
              <a:rPr lang="pt-PT" dirty="0"/>
              <a:t> i) passar de um standard de pessoa razoável (o bom pai de família) para um “</a:t>
            </a:r>
            <a:r>
              <a:rPr lang="pt-PT" b="1" dirty="0"/>
              <a:t>eu-razoável</a:t>
            </a:r>
            <a:r>
              <a:rPr lang="pt-PT" dirty="0"/>
              <a:t>” (evoluir de um grau de maior </a:t>
            </a:r>
            <a:r>
              <a:rPr lang="pt-PT" dirty="0" err="1"/>
              <a:t>abstracção</a:t>
            </a:r>
            <a:r>
              <a:rPr lang="pt-PT" dirty="0"/>
              <a:t> para uma consideração de todas as circunstâncias pessoais internas e externas num determinado momento, o que, em última análise, significa comportar-se como só nós nos comportaríamos)</a:t>
            </a:r>
          </a:p>
          <a:p>
            <a:r>
              <a:rPr lang="pt-PT" dirty="0" err="1"/>
              <a:t>ii</a:t>
            </a:r>
            <a:r>
              <a:rPr lang="pt-PT" dirty="0"/>
              <a:t>) uma </a:t>
            </a:r>
            <a:r>
              <a:rPr lang="pt-PT" b="1" dirty="0"/>
              <a:t>definição mais precisa dos fins a prosseguir</a:t>
            </a:r>
            <a:r>
              <a:rPr lang="pt-PT" dirty="0"/>
              <a:t>, o que implica, </a:t>
            </a:r>
          </a:p>
          <a:p>
            <a:r>
              <a:rPr lang="pt-PT" dirty="0"/>
              <a:t>ou a proposição de </a:t>
            </a:r>
            <a:r>
              <a:rPr lang="pt-PT" b="1" dirty="0"/>
              <a:t>regras proporcionais </a:t>
            </a:r>
            <a:r>
              <a:rPr lang="pt-PT" dirty="0"/>
              <a:t>(por exemplo, em vez de apoios de valor fixo, apoios calibrados de acordo com rendimentos, grau de incapacidade e/ou agregado familiar), tendo assim algum grau de uniformidade nos custos de cumprimento, mas apresentando resultados particularizados; ou</a:t>
            </a:r>
          </a:p>
          <a:p>
            <a:r>
              <a:rPr lang="pt-PT" dirty="0"/>
              <a:t>a proposição de </a:t>
            </a:r>
            <a:r>
              <a:rPr lang="pt-PT" b="1" dirty="0"/>
              <a:t>prescrição </a:t>
            </a:r>
            <a:r>
              <a:rPr lang="pt-PT" b="1" dirty="0" err="1"/>
              <a:t>directa</a:t>
            </a:r>
            <a:r>
              <a:rPr lang="pt-PT" b="1" dirty="0"/>
              <a:t> de resultados sociais</a:t>
            </a:r>
            <a:r>
              <a:rPr lang="pt-PT" dirty="0"/>
              <a:t>, cujos custos de cumprimento variam em função da </a:t>
            </a:r>
            <a:r>
              <a:rPr lang="pt-PT" i="1" dirty="0" err="1"/>
              <a:t>baseline</a:t>
            </a:r>
            <a:r>
              <a:rPr lang="pt-PT" dirty="0"/>
              <a:t> individual (ex. </a:t>
            </a:r>
            <a:r>
              <a:rPr lang="pt-PT" dirty="0" err="1"/>
              <a:t>protecção</a:t>
            </a:r>
            <a:r>
              <a:rPr lang="pt-PT" dirty="0"/>
              <a:t> social fixada em determinados patamares personalizados); </a:t>
            </a:r>
          </a:p>
          <a:p>
            <a:r>
              <a:rPr lang="pt-PT" dirty="0"/>
              <a:t>ou uma </a:t>
            </a:r>
            <a:r>
              <a:rPr lang="pt-PT" b="1" dirty="0"/>
              <a:t>combinação das duas anteriores</a:t>
            </a:r>
            <a:r>
              <a:rPr lang="pt-PT" dirty="0"/>
              <a:t>. </a:t>
            </a:r>
          </a:p>
        </p:txBody>
      </p:sp>
      <p:sp>
        <p:nvSpPr>
          <p:cNvPr id="4" name="Marcador de Posição da Data 3">
            <a:extLst>
              <a:ext uri="{FF2B5EF4-FFF2-40B4-BE49-F238E27FC236}">
                <a16:creationId xmlns:a16="http://schemas.microsoft.com/office/drawing/2014/main" id="{E0A7AA26-24FE-B100-B517-AB8BDDF99B31}"/>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394734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F9360E-08C2-5E0E-7F12-0A7FAB651E06}"/>
              </a:ext>
            </a:extLst>
          </p:cNvPr>
          <p:cNvSpPr>
            <a:spLocks noGrp="1"/>
          </p:cNvSpPr>
          <p:nvPr>
            <p:ph type="title"/>
          </p:nvPr>
        </p:nvSpPr>
        <p:spPr/>
        <p:txBody>
          <a:bodyPr/>
          <a:lstStyle/>
          <a:p>
            <a:r>
              <a:rPr lang="pt-PT" dirty="0" err="1"/>
              <a:t>Projecto</a:t>
            </a:r>
            <a:r>
              <a:rPr lang="pt-PT" dirty="0"/>
              <a:t> de personalização:</a:t>
            </a:r>
          </a:p>
        </p:txBody>
      </p:sp>
      <p:sp>
        <p:nvSpPr>
          <p:cNvPr id="3" name="Marcador de Posição de Conteúdo 2">
            <a:extLst>
              <a:ext uri="{FF2B5EF4-FFF2-40B4-BE49-F238E27FC236}">
                <a16:creationId xmlns:a16="http://schemas.microsoft.com/office/drawing/2014/main" id="{091A2189-7984-35CB-49E2-EAFC961A3811}"/>
              </a:ext>
            </a:extLst>
          </p:cNvPr>
          <p:cNvSpPr>
            <a:spLocks noGrp="1"/>
          </p:cNvSpPr>
          <p:nvPr>
            <p:ph idx="1"/>
          </p:nvPr>
        </p:nvSpPr>
        <p:spPr/>
        <p:txBody>
          <a:bodyPr>
            <a:normAutofit lnSpcReduction="10000"/>
          </a:bodyPr>
          <a:lstStyle/>
          <a:p>
            <a:r>
              <a:rPr lang="pt-PT" sz="1800" b="1" dirty="0"/>
              <a:t>alinhamento</a:t>
            </a:r>
            <a:r>
              <a:rPr lang="pt-PT" sz="1800" dirty="0"/>
              <a:t> é ainda mais saliente se houver um tratamento refinado das metas atingir, cerceando discricionariedade necessária pelo aumento de precisão, até pela distinção entre </a:t>
            </a:r>
            <a:r>
              <a:rPr lang="pt-PT" sz="1800" b="1" dirty="0" err="1"/>
              <a:t>micro-fins</a:t>
            </a:r>
            <a:r>
              <a:rPr lang="pt-PT" sz="1800" b="1" dirty="0"/>
              <a:t> e </a:t>
            </a:r>
            <a:r>
              <a:rPr lang="pt-PT" sz="1800" b="1" dirty="0" err="1"/>
              <a:t>macro-fins</a:t>
            </a:r>
            <a:r>
              <a:rPr lang="pt-PT" sz="1800" dirty="0"/>
              <a:t>.</a:t>
            </a:r>
          </a:p>
          <a:p>
            <a:endParaRPr lang="pt-PT" sz="1800" dirty="0"/>
          </a:p>
          <a:p>
            <a:r>
              <a:rPr lang="pt-PT" sz="1800" dirty="0"/>
              <a:t>áreas com maior potencial:</a:t>
            </a:r>
          </a:p>
          <a:p>
            <a:pPr marL="342900" indent="-342900">
              <a:buFont typeface="+mj-lt"/>
              <a:buAutoNum type="arabicPeriod"/>
            </a:pPr>
            <a:r>
              <a:rPr lang="pt-PT" sz="1800" dirty="0"/>
              <a:t>envolvendo a autonomia e os direitos de personalidade  que poderão ser </a:t>
            </a:r>
            <a:r>
              <a:rPr lang="pt-PT" sz="1800" dirty="0" err="1"/>
              <a:t>objecto</a:t>
            </a:r>
            <a:r>
              <a:rPr lang="pt-PT" sz="1800" dirty="0"/>
              <a:t> de uma granularidade mais em bruto (ex. privacidade) </a:t>
            </a:r>
          </a:p>
          <a:p>
            <a:pPr marL="342900" indent="-342900">
              <a:buFont typeface="+mj-lt"/>
              <a:buAutoNum type="arabicPeriod"/>
            </a:pPr>
            <a:r>
              <a:rPr lang="pt-PT" sz="1800" dirty="0"/>
              <a:t>regras supletivas , </a:t>
            </a:r>
            <a:r>
              <a:rPr lang="pt-PT" sz="1800" dirty="0" err="1"/>
              <a:t>protecção</a:t>
            </a:r>
            <a:r>
              <a:rPr lang="pt-PT" sz="1800" dirty="0"/>
              <a:t> de consumidores , deveres de cuidado , obrigações de </a:t>
            </a:r>
            <a:r>
              <a:rPr lang="pt-PT" sz="1800" dirty="0" err="1"/>
              <a:t>disclosure</a:t>
            </a:r>
            <a:r>
              <a:rPr lang="pt-PT" sz="1800" dirty="0"/>
              <a:t>, que podem ter maior grau de precisão</a:t>
            </a:r>
          </a:p>
          <a:p>
            <a:pPr marL="342900" indent="-342900">
              <a:buFont typeface="+mj-lt"/>
              <a:buAutoNum type="arabicPeriod"/>
            </a:pPr>
            <a:r>
              <a:rPr lang="pt-PT" sz="1800" dirty="0"/>
              <a:t>Prestações sociais, apoios, impostos (elegibilidade, cálculo, com uma formulação lógica </a:t>
            </a:r>
            <a:r>
              <a:rPr lang="pt-PT" sz="1800" i="1" dirty="0" err="1"/>
              <a:t>if</a:t>
            </a:r>
            <a:r>
              <a:rPr lang="pt-PT" sz="1800" i="1" dirty="0"/>
              <a:t> </a:t>
            </a:r>
            <a:r>
              <a:rPr lang="pt-PT" sz="1800" i="1" dirty="0" err="1"/>
              <a:t>this</a:t>
            </a:r>
            <a:r>
              <a:rPr lang="pt-PT" sz="1800" i="1" dirty="0"/>
              <a:t> – </a:t>
            </a:r>
            <a:r>
              <a:rPr lang="pt-PT" sz="1800" i="1" dirty="0" err="1"/>
              <a:t>then</a:t>
            </a:r>
            <a:r>
              <a:rPr lang="pt-PT" sz="1800" i="1" dirty="0"/>
              <a:t> </a:t>
            </a:r>
            <a:r>
              <a:rPr lang="pt-PT" sz="1800" i="1" dirty="0" err="1"/>
              <a:t>that</a:t>
            </a:r>
            <a:r>
              <a:rPr lang="pt-PT" sz="1800" dirty="0"/>
              <a:t>)</a:t>
            </a:r>
          </a:p>
        </p:txBody>
      </p:sp>
      <p:sp>
        <p:nvSpPr>
          <p:cNvPr id="4" name="Marcador de Posição da Data 3">
            <a:extLst>
              <a:ext uri="{FF2B5EF4-FFF2-40B4-BE49-F238E27FC236}">
                <a16:creationId xmlns:a16="http://schemas.microsoft.com/office/drawing/2014/main" id="{72BFBEF0-D4C6-7944-90EB-4E7FAA8B4675}"/>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55402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9FBFF-31DE-D80B-88EF-ADCC8E2B32A1}"/>
              </a:ext>
            </a:extLst>
          </p:cNvPr>
          <p:cNvSpPr>
            <a:spLocks noGrp="1"/>
          </p:cNvSpPr>
          <p:nvPr>
            <p:ph type="title"/>
          </p:nvPr>
        </p:nvSpPr>
        <p:spPr/>
        <p:txBody>
          <a:bodyPr/>
          <a:lstStyle/>
          <a:p>
            <a:r>
              <a:rPr lang="pt-PT" dirty="0"/>
              <a:t>Cuidados:</a:t>
            </a:r>
          </a:p>
        </p:txBody>
      </p:sp>
      <p:sp>
        <p:nvSpPr>
          <p:cNvPr id="3" name="Marcador de Posição de Conteúdo 2">
            <a:extLst>
              <a:ext uri="{FF2B5EF4-FFF2-40B4-BE49-F238E27FC236}">
                <a16:creationId xmlns:a16="http://schemas.microsoft.com/office/drawing/2014/main" id="{0686F833-395D-C7D2-29E8-4D9594F306F6}"/>
              </a:ext>
            </a:extLst>
          </p:cNvPr>
          <p:cNvSpPr>
            <a:spLocks noGrp="1"/>
          </p:cNvSpPr>
          <p:nvPr>
            <p:ph idx="1"/>
          </p:nvPr>
        </p:nvSpPr>
        <p:spPr>
          <a:xfrm>
            <a:off x="1066799" y="2103120"/>
            <a:ext cx="10360325" cy="4112286"/>
          </a:xfrm>
        </p:spPr>
        <p:txBody>
          <a:bodyPr>
            <a:normAutofit fontScale="92500" lnSpcReduction="10000"/>
          </a:bodyPr>
          <a:lstStyle/>
          <a:p>
            <a:r>
              <a:rPr lang="pt-PT" dirty="0"/>
              <a:t>Para precaver resistências, impõe-se uma </a:t>
            </a:r>
            <a:r>
              <a:rPr lang="pt-PT" b="1" dirty="0"/>
              <a:t>estratégia deliberada e transparente de elucidação </a:t>
            </a:r>
            <a:r>
              <a:rPr lang="pt-PT" dirty="0"/>
              <a:t>sobre esta </a:t>
            </a:r>
            <a:r>
              <a:rPr lang="pt-PT" b="1" dirty="0"/>
              <a:t>proposta em geral </a:t>
            </a:r>
            <a:r>
              <a:rPr lang="pt-PT" dirty="0"/>
              <a:t>(propósito, meios, operacionalização, vantagens e desvantagens, medidas de salvaguarda e “segurança”), mas sobretudo uma </a:t>
            </a:r>
            <a:r>
              <a:rPr lang="pt-PT" b="1" dirty="0"/>
              <a:t>explicitação fundamentada e discriminada dos </a:t>
            </a:r>
            <a:r>
              <a:rPr lang="pt-PT" b="1" dirty="0" err="1"/>
              <a:t>objectivos</a:t>
            </a:r>
            <a:r>
              <a:rPr lang="pt-PT" b="1" dirty="0"/>
              <a:t> a alcançar por cada regra/norma</a:t>
            </a:r>
            <a:r>
              <a:rPr lang="pt-PT" dirty="0"/>
              <a:t>, o que, aliás, nem sempre é hoje claro no sistema tradicional</a:t>
            </a:r>
          </a:p>
          <a:p>
            <a:r>
              <a:rPr lang="pt-PT" dirty="0"/>
              <a:t>a personalização da lei obriga a uma </a:t>
            </a:r>
            <a:r>
              <a:rPr lang="pt-PT" b="1" dirty="0"/>
              <a:t>justificação e identificação casuísticas cuidadas dos fins prosseguidos e das razões e critérios por trás da particularização </a:t>
            </a:r>
            <a:r>
              <a:rPr lang="pt-PT" dirty="0"/>
              <a:t>. </a:t>
            </a:r>
          </a:p>
          <a:p>
            <a:pPr marL="0" indent="0">
              <a:buNone/>
            </a:pPr>
            <a:endParaRPr lang="pt-PT" dirty="0"/>
          </a:p>
          <a:p>
            <a:r>
              <a:rPr lang="pt-PT" dirty="0"/>
              <a:t>No fim:</a:t>
            </a:r>
          </a:p>
          <a:p>
            <a:r>
              <a:rPr lang="pt-PT" dirty="0"/>
              <a:t>ganha-se em </a:t>
            </a:r>
            <a:r>
              <a:rPr lang="pt-PT" b="1" dirty="0"/>
              <a:t>transparência</a:t>
            </a:r>
            <a:r>
              <a:rPr lang="pt-PT" dirty="0"/>
              <a:t> e em </a:t>
            </a:r>
            <a:r>
              <a:rPr lang="pt-PT" b="1" dirty="0"/>
              <a:t>legitimidade</a:t>
            </a:r>
            <a:r>
              <a:rPr lang="pt-PT" dirty="0"/>
              <a:t> do Direito e, em consequência, em </a:t>
            </a:r>
            <a:r>
              <a:rPr lang="pt-PT" b="1" dirty="0"/>
              <a:t>confiança</a:t>
            </a:r>
            <a:r>
              <a:rPr lang="pt-PT" dirty="0"/>
              <a:t> no Direito e nas instituições, até porque, deste modo, se estabelecem </a:t>
            </a:r>
            <a:r>
              <a:rPr lang="pt-PT" b="1" dirty="0"/>
              <a:t>padrões auditáveis </a:t>
            </a:r>
            <a:r>
              <a:rPr lang="pt-PT" dirty="0"/>
              <a:t>das normas e regras que possibilitam a sua avaliação e, se necessário, a sua revisão atempada. </a:t>
            </a:r>
          </a:p>
          <a:p>
            <a:r>
              <a:rPr lang="pt-PT" dirty="0"/>
              <a:t>Pois: o próprio sistema legiferante (analógico) </a:t>
            </a:r>
            <a:r>
              <a:rPr lang="pt-PT" dirty="0" err="1"/>
              <a:t>actual</a:t>
            </a:r>
            <a:r>
              <a:rPr lang="pt-PT" dirty="0"/>
              <a:t> está longe de ser transparente e acessível. A introdução tecnológica obriga a cuidados de clareza e fundamentação que hoje nem sempre são atendidos, mormente quanto aos </a:t>
            </a:r>
            <a:r>
              <a:rPr lang="pt-PT" dirty="0" err="1"/>
              <a:t>micro-fins</a:t>
            </a:r>
            <a:r>
              <a:rPr lang="pt-PT" dirty="0"/>
              <a:t> e meta-</a:t>
            </a:r>
            <a:r>
              <a:rPr lang="pt-PT" dirty="0" err="1"/>
              <a:t>objectivos</a:t>
            </a:r>
            <a:r>
              <a:rPr lang="pt-PT" dirty="0"/>
              <a:t>, e a previsão de standards mais exigentes de justificação e explicitação juntamente com um sistema de governança e </a:t>
            </a:r>
            <a:r>
              <a:rPr lang="pt-PT" dirty="0" err="1"/>
              <a:t>principiológico</a:t>
            </a:r>
            <a:r>
              <a:rPr lang="pt-PT" dirty="0"/>
              <a:t> adequados acautelam potenciais riscos. </a:t>
            </a:r>
          </a:p>
        </p:txBody>
      </p:sp>
      <p:sp>
        <p:nvSpPr>
          <p:cNvPr id="4" name="Marcador de Posição da Data 3">
            <a:extLst>
              <a:ext uri="{FF2B5EF4-FFF2-40B4-BE49-F238E27FC236}">
                <a16:creationId xmlns:a16="http://schemas.microsoft.com/office/drawing/2014/main" id="{4A1FDA78-4FFF-1A28-B140-BF3D8BAB2B2E}"/>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956769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E24D5E-BB44-24BD-C370-74D7E7595326}"/>
              </a:ext>
            </a:extLst>
          </p:cNvPr>
          <p:cNvSpPr>
            <a:spLocks noGrp="1"/>
          </p:cNvSpPr>
          <p:nvPr>
            <p:ph type="title"/>
          </p:nvPr>
        </p:nvSpPr>
        <p:spPr/>
        <p:txBody>
          <a:bodyPr/>
          <a:lstStyle/>
          <a:p>
            <a:r>
              <a:rPr lang="pt-PT" dirty="0"/>
              <a:t>Cuidados:</a:t>
            </a:r>
          </a:p>
        </p:txBody>
      </p:sp>
      <p:sp>
        <p:nvSpPr>
          <p:cNvPr id="3" name="Marcador de Posição de Conteúdo 2">
            <a:extLst>
              <a:ext uri="{FF2B5EF4-FFF2-40B4-BE49-F238E27FC236}">
                <a16:creationId xmlns:a16="http://schemas.microsoft.com/office/drawing/2014/main" id="{D0A0A695-9811-46E2-849D-60C6348A0045}"/>
              </a:ext>
            </a:extLst>
          </p:cNvPr>
          <p:cNvSpPr>
            <a:spLocks noGrp="1"/>
          </p:cNvSpPr>
          <p:nvPr>
            <p:ph idx="1"/>
          </p:nvPr>
        </p:nvSpPr>
        <p:spPr/>
        <p:txBody>
          <a:bodyPr>
            <a:normAutofit/>
          </a:bodyPr>
          <a:lstStyle/>
          <a:p>
            <a:r>
              <a:rPr lang="pt-PT" dirty="0"/>
              <a:t>Importa que haja algum nível de </a:t>
            </a:r>
            <a:r>
              <a:rPr lang="pt-PT" b="1" dirty="0"/>
              <a:t>transparência</a:t>
            </a:r>
            <a:r>
              <a:rPr lang="pt-PT" dirty="0"/>
              <a:t>, em particular de </a:t>
            </a:r>
            <a:r>
              <a:rPr lang="pt-PT" b="1" dirty="0"/>
              <a:t>justificação</a:t>
            </a:r>
            <a:r>
              <a:rPr lang="pt-PT" dirty="0"/>
              <a:t>, sendo suficiente perceber-se o objectivo, desenho e funcionamento básico do algoritmo e/ou regra pessoal.</a:t>
            </a:r>
          </a:p>
          <a:p>
            <a:r>
              <a:rPr lang="pt-PT" dirty="0"/>
              <a:t>Todavia, tal não significa que a personalização seja bem percebida, pela baixa literacia tecnológica, o recurso a uma heurística de disponibilidade e ancoragem e a enviesamentos sistemáticos de </a:t>
            </a:r>
            <a:r>
              <a:rPr lang="pt-PT" dirty="0" err="1"/>
              <a:t>auto-entendimento</a:t>
            </a:r>
            <a:endParaRPr lang="pt-PT" dirty="0"/>
          </a:p>
          <a:p>
            <a:r>
              <a:rPr lang="pt-PT" dirty="0"/>
              <a:t> Na comparação directa com outros beneficiários podem suscitar-se problemas de  </a:t>
            </a:r>
            <a:r>
              <a:rPr lang="pt-PT" b="1" dirty="0"/>
              <a:t>percepção de injustiça </a:t>
            </a:r>
            <a:r>
              <a:rPr lang="pt-PT" dirty="0"/>
              <a:t>(e, por consequência, de coesão social) por não se entender a distinção de tratamento de situações similares, nem os critérios, além de </a:t>
            </a:r>
            <a:r>
              <a:rPr lang="pt-PT" b="1" dirty="0"/>
              <a:t>não se ter acesso </a:t>
            </a:r>
            <a:r>
              <a:rPr lang="pt-PT" dirty="0"/>
              <a:t>(por exemplo, através de publicação em Diário da República) </a:t>
            </a:r>
            <a:r>
              <a:rPr lang="pt-PT" b="1" dirty="0"/>
              <a:t>à norma personalizada</a:t>
            </a:r>
            <a:r>
              <a:rPr lang="pt-PT" dirty="0"/>
              <a:t>, ao contrário do que sucede com normas gerais . </a:t>
            </a:r>
          </a:p>
          <a:p>
            <a:r>
              <a:rPr lang="pt-PT" dirty="0"/>
              <a:t>A </a:t>
            </a:r>
            <a:r>
              <a:rPr lang="pt-PT" b="1" dirty="0"/>
              <a:t>publicitação de regras pessoais</a:t>
            </a:r>
            <a:r>
              <a:rPr lang="pt-PT" dirty="0"/>
              <a:t>, além de levantar </a:t>
            </a:r>
            <a:r>
              <a:rPr lang="pt-PT" b="1" dirty="0"/>
              <a:t>problemas</a:t>
            </a:r>
            <a:r>
              <a:rPr lang="pt-PT" dirty="0"/>
              <a:t> pragmáticos na sua publicação – o que leva a se sugerir a sua divulgação individualizada, em tempo real, nomeadamente via </a:t>
            </a:r>
            <a:r>
              <a:rPr lang="pt-PT" i="1" dirty="0"/>
              <a:t>smartphones</a:t>
            </a:r>
            <a:r>
              <a:rPr lang="pt-PT" dirty="0"/>
              <a:t> ou outra tecnologia de comunicação  – suscita questões de privacidade.</a:t>
            </a:r>
          </a:p>
          <a:p>
            <a:endParaRPr lang="pt-PT" dirty="0"/>
          </a:p>
        </p:txBody>
      </p:sp>
      <p:sp>
        <p:nvSpPr>
          <p:cNvPr id="4" name="Marcador de Posição da Data 3">
            <a:extLst>
              <a:ext uri="{FF2B5EF4-FFF2-40B4-BE49-F238E27FC236}">
                <a16:creationId xmlns:a16="http://schemas.microsoft.com/office/drawing/2014/main" id="{49B31480-59E2-F1FF-CF94-D96610E41F20}"/>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01774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98AA1-60F3-E7CC-FC80-37B3C1E9CE7C}"/>
              </a:ext>
            </a:extLst>
          </p:cNvPr>
          <p:cNvSpPr>
            <a:spLocks noGrp="1"/>
          </p:cNvSpPr>
          <p:nvPr>
            <p:ph type="title"/>
          </p:nvPr>
        </p:nvSpPr>
        <p:spPr/>
        <p:txBody>
          <a:bodyPr/>
          <a:lstStyle/>
          <a:p>
            <a:r>
              <a:rPr lang="pt-PT" dirty="0"/>
              <a:t>introdução</a:t>
            </a:r>
          </a:p>
        </p:txBody>
      </p:sp>
      <p:sp>
        <p:nvSpPr>
          <p:cNvPr id="3" name="Marcador de Posição do Texto 2">
            <a:extLst>
              <a:ext uri="{FF2B5EF4-FFF2-40B4-BE49-F238E27FC236}">
                <a16:creationId xmlns:a16="http://schemas.microsoft.com/office/drawing/2014/main" id="{48FF2962-AE0C-80A7-15C7-253914FFCACA}"/>
              </a:ext>
            </a:extLst>
          </p:cNvPr>
          <p:cNvSpPr>
            <a:spLocks noGrp="1"/>
          </p:cNvSpPr>
          <p:nvPr>
            <p:ph type="body" idx="1"/>
          </p:nvPr>
        </p:nvSpPr>
        <p:spPr/>
        <p:txBody>
          <a:bodyPr/>
          <a:lstStyle/>
          <a:p>
            <a:endParaRPr lang="pt-PT"/>
          </a:p>
        </p:txBody>
      </p:sp>
      <p:sp>
        <p:nvSpPr>
          <p:cNvPr id="4" name="Marcador de Posição da Data 3">
            <a:extLst>
              <a:ext uri="{FF2B5EF4-FFF2-40B4-BE49-F238E27FC236}">
                <a16:creationId xmlns:a16="http://schemas.microsoft.com/office/drawing/2014/main" id="{612E0E39-BEF3-7E44-76B6-10AE3E544054}"/>
              </a:ext>
            </a:extLst>
          </p:cNvPr>
          <p:cNvSpPr>
            <a:spLocks noGrp="1"/>
          </p:cNvSpPr>
          <p:nvPr>
            <p:ph type="dt" sz="half" idx="10"/>
          </p:nvPr>
        </p:nvSpPr>
        <p:spPr/>
        <p:txBody>
          <a:bodyPr/>
          <a:lstStyle/>
          <a:p>
            <a:pPr rtl="0"/>
            <a:fld id="{0F85E945-0FB2-402C-9697-F9437E0B9AFA}" type="datetime1">
              <a:rPr lang="pt-PT" smtClean="0"/>
              <a:t>02/04/2024</a:t>
            </a:fld>
            <a:endParaRPr lang="en-US" dirty="0"/>
          </a:p>
        </p:txBody>
      </p:sp>
    </p:spTree>
    <p:extLst>
      <p:ext uri="{BB962C8B-B14F-4D97-AF65-F5344CB8AC3E}">
        <p14:creationId xmlns:p14="http://schemas.microsoft.com/office/powerpoint/2010/main" val="3598555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E2C4D-E3B6-47DF-F685-119DC23E8682}"/>
              </a:ext>
            </a:extLst>
          </p:cNvPr>
          <p:cNvSpPr>
            <a:spLocks noGrp="1"/>
          </p:cNvSpPr>
          <p:nvPr>
            <p:ph type="title"/>
          </p:nvPr>
        </p:nvSpPr>
        <p:spPr/>
        <p:txBody>
          <a:bodyPr/>
          <a:lstStyle/>
          <a:p>
            <a:r>
              <a:rPr lang="pt-PT" dirty="0"/>
              <a:t>Limites:</a:t>
            </a:r>
          </a:p>
        </p:txBody>
      </p:sp>
      <p:sp>
        <p:nvSpPr>
          <p:cNvPr id="3" name="Marcador de Posição de Conteúdo 2">
            <a:extLst>
              <a:ext uri="{FF2B5EF4-FFF2-40B4-BE49-F238E27FC236}">
                <a16:creationId xmlns:a16="http://schemas.microsoft.com/office/drawing/2014/main" id="{7A7C884C-2DCA-4F82-80FC-36340AADD73C}"/>
              </a:ext>
            </a:extLst>
          </p:cNvPr>
          <p:cNvSpPr>
            <a:spLocks noGrp="1"/>
          </p:cNvSpPr>
          <p:nvPr>
            <p:ph idx="1"/>
          </p:nvPr>
        </p:nvSpPr>
        <p:spPr/>
        <p:txBody>
          <a:bodyPr>
            <a:normAutofit/>
          </a:bodyPr>
          <a:lstStyle/>
          <a:p>
            <a:r>
              <a:rPr lang="pt-PT" dirty="0"/>
              <a:t>Tratamento de uma </a:t>
            </a:r>
            <a:r>
              <a:rPr lang="pt-PT" b="1" dirty="0"/>
              <a:t>quantidade significativa de dados</a:t>
            </a:r>
            <a:r>
              <a:rPr lang="pt-PT" dirty="0"/>
              <a:t>. </a:t>
            </a:r>
          </a:p>
          <a:p>
            <a:r>
              <a:rPr lang="pt-PT" dirty="0"/>
              <a:t>Ora, </a:t>
            </a:r>
            <a:r>
              <a:rPr lang="pt-PT" dirty="0" err="1"/>
              <a:t>actualmente</a:t>
            </a:r>
            <a:r>
              <a:rPr lang="pt-PT" dirty="0"/>
              <a:t>, muitas pessoas </a:t>
            </a:r>
            <a:r>
              <a:rPr lang="pt-PT" b="1" dirty="0"/>
              <a:t>cedem</a:t>
            </a:r>
            <a:r>
              <a:rPr lang="pt-PT" dirty="0"/>
              <a:t> os seus dados, de forma gratuita e voluntária, mais ou menos consciente, mormente através da aceitação indiscriminada de </a:t>
            </a:r>
            <a:r>
              <a:rPr lang="pt-PT" i="1" dirty="0"/>
              <a:t>cookies</a:t>
            </a:r>
            <a:r>
              <a:rPr lang="pt-PT" dirty="0"/>
              <a:t>, a </a:t>
            </a:r>
            <a:r>
              <a:rPr lang="pt-PT" b="1" dirty="0"/>
              <a:t>entidades privadas</a:t>
            </a:r>
            <a:r>
              <a:rPr lang="pt-PT" dirty="0"/>
              <a:t>, nem sempre sendo clara a possibilidade de </a:t>
            </a:r>
            <a:r>
              <a:rPr lang="pt-PT" i="1" dirty="0" err="1"/>
              <a:t>opt</a:t>
            </a:r>
            <a:r>
              <a:rPr lang="pt-PT" i="1" dirty="0"/>
              <a:t>-out</a:t>
            </a:r>
            <a:r>
              <a:rPr lang="pt-PT" dirty="0"/>
              <a:t> </a:t>
            </a:r>
            <a:r>
              <a:rPr lang="pt-PT" dirty="0" err="1"/>
              <a:t>desonerosa</a:t>
            </a:r>
            <a:r>
              <a:rPr lang="pt-PT" dirty="0"/>
              <a:t> desta partilha.</a:t>
            </a:r>
          </a:p>
          <a:p>
            <a:r>
              <a:rPr lang="pt-PT" dirty="0"/>
              <a:t>No entanto, </a:t>
            </a:r>
            <a:r>
              <a:rPr lang="pt-PT" b="1" dirty="0"/>
              <a:t>não é linear </a:t>
            </a:r>
            <a:r>
              <a:rPr lang="pt-PT" dirty="0"/>
              <a:t>que a </a:t>
            </a:r>
            <a:r>
              <a:rPr lang="pt-PT" b="1" dirty="0"/>
              <a:t>mudança do tratamento de dados passando de privados para o Estado</a:t>
            </a:r>
            <a:r>
              <a:rPr lang="pt-PT" dirty="0"/>
              <a:t>, mesmo através de PPP (até com uma potencialidade de privatização da lei personalizada ), tenha o </a:t>
            </a:r>
            <a:r>
              <a:rPr lang="pt-PT" b="1" dirty="0"/>
              <a:t>mesmo nível de adesão </a:t>
            </a:r>
            <a:r>
              <a:rPr lang="pt-PT" dirty="0"/>
              <a:t>e, portanto, a mesma potencialidade para a construção de </a:t>
            </a:r>
            <a:r>
              <a:rPr lang="pt-PT" i="1" dirty="0"/>
              <a:t>data-</a:t>
            </a:r>
            <a:r>
              <a:rPr lang="pt-PT" i="1" dirty="0" err="1"/>
              <a:t>driven</a:t>
            </a:r>
            <a:r>
              <a:rPr lang="pt-PT" i="1" dirty="0"/>
              <a:t> rules</a:t>
            </a:r>
            <a:r>
              <a:rPr lang="pt-PT" dirty="0"/>
              <a:t>. </a:t>
            </a:r>
          </a:p>
          <a:p>
            <a:r>
              <a:rPr lang="pt-PT" dirty="0"/>
              <a:t>Ademais, a cessão de dados poderá </a:t>
            </a:r>
            <a:r>
              <a:rPr lang="pt-PT" b="1" dirty="0"/>
              <a:t>não ter a mesma força consoante as particularidades </a:t>
            </a:r>
            <a:r>
              <a:rPr lang="pt-PT" b="1" dirty="0" err="1"/>
              <a:t>socio-demográficas</a:t>
            </a:r>
            <a:r>
              <a:rPr lang="pt-PT" b="1" dirty="0"/>
              <a:t> e pessoais</a:t>
            </a:r>
            <a:r>
              <a:rPr lang="pt-PT" dirty="0"/>
              <a:t>, gerando </a:t>
            </a:r>
            <a:r>
              <a:rPr lang="pt-PT" b="1" dirty="0"/>
              <a:t>distorções</a:t>
            </a:r>
            <a:r>
              <a:rPr lang="pt-PT" dirty="0"/>
              <a:t> na </a:t>
            </a:r>
            <a:r>
              <a:rPr lang="pt-PT" dirty="0" err="1"/>
              <a:t>arquitectura</a:t>
            </a:r>
            <a:r>
              <a:rPr lang="pt-PT" dirty="0"/>
              <a:t> de regras mais finas. </a:t>
            </a:r>
          </a:p>
          <a:p>
            <a:r>
              <a:rPr lang="pt-PT" dirty="0"/>
              <a:t>Além disso, tendo a </a:t>
            </a:r>
            <a:r>
              <a:rPr lang="pt-PT" b="1" dirty="0"/>
              <a:t>utilidade marginal dos apoios um valor inversamente proporcional à riqueza </a:t>
            </a:r>
            <a:r>
              <a:rPr lang="pt-PT" dirty="0"/>
              <a:t>detida, a consideração da mesma para efeitos de atribuição de ajudas, compensações, indemnizações não deve equacionar e ancorar-se apenas valores absolutos mas </a:t>
            </a:r>
            <a:r>
              <a:rPr lang="pt-PT" b="1" dirty="0"/>
              <a:t>ponderar a dimensão relativa</a:t>
            </a:r>
            <a:r>
              <a:rPr lang="pt-PT" dirty="0"/>
              <a:t>, de modo a não incrementar o fosso social. </a:t>
            </a:r>
          </a:p>
          <a:p>
            <a:endParaRPr lang="pt-PT" dirty="0"/>
          </a:p>
        </p:txBody>
      </p:sp>
      <p:sp>
        <p:nvSpPr>
          <p:cNvPr id="4" name="Marcador de Posição da Data 3">
            <a:extLst>
              <a:ext uri="{FF2B5EF4-FFF2-40B4-BE49-F238E27FC236}">
                <a16:creationId xmlns:a16="http://schemas.microsoft.com/office/drawing/2014/main" id="{E209252C-7C2C-BA41-6B6E-CD54A0C96AAA}"/>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999765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3AA60-ABA0-3DB6-005E-0977CB33B5AC}"/>
              </a:ext>
            </a:extLst>
          </p:cNvPr>
          <p:cNvSpPr>
            <a:spLocks noGrp="1"/>
          </p:cNvSpPr>
          <p:nvPr>
            <p:ph type="title"/>
          </p:nvPr>
        </p:nvSpPr>
        <p:spPr/>
        <p:txBody>
          <a:bodyPr/>
          <a:lstStyle/>
          <a:p>
            <a:r>
              <a:rPr lang="pt-PT" dirty="0"/>
              <a:t>Limites:</a:t>
            </a:r>
          </a:p>
        </p:txBody>
      </p:sp>
      <p:sp>
        <p:nvSpPr>
          <p:cNvPr id="3" name="Marcador de Posição de Conteúdo 2">
            <a:extLst>
              <a:ext uri="{FF2B5EF4-FFF2-40B4-BE49-F238E27FC236}">
                <a16:creationId xmlns:a16="http://schemas.microsoft.com/office/drawing/2014/main" id="{F140F316-885C-0B22-CB4A-D331DF00E5C7}"/>
              </a:ext>
            </a:extLst>
          </p:cNvPr>
          <p:cNvSpPr>
            <a:spLocks noGrp="1"/>
          </p:cNvSpPr>
          <p:nvPr>
            <p:ph idx="1"/>
          </p:nvPr>
        </p:nvSpPr>
        <p:spPr>
          <a:xfrm>
            <a:off x="1066800" y="2103120"/>
            <a:ext cx="10058400" cy="4176910"/>
          </a:xfrm>
        </p:spPr>
        <p:txBody>
          <a:bodyPr/>
          <a:lstStyle/>
          <a:p>
            <a:r>
              <a:rPr lang="pt-PT" b="1" dirty="0"/>
              <a:t>quantidade e qualidade dos dados </a:t>
            </a:r>
            <a:r>
              <a:rPr lang="pt-PT" dirty="0"/>
              <a:t>que alimentam os algoritmos mais ou menos inteligentes.</a:t>
            </a:r>
          </a:p>
          <a:p>
            <a:r>
              <a:rPr lang="pt-PT" dirty="0"/>
              <a:t>Necessário um </a:t>
            </a:r>
            <a:r>
              <a:rPr lang="pt-PT" b="1" dirty="0"/>
              <a:t>mecanismo regulatório e de supervisão contínuo </a:t>
            </a:r>
            <a:r>
              <a:rPr lang="pt-PT" dirty="0"/>
              <a:t>que assegure o enquadramento de boa governança dos dados e do desenho e funcionamento dos algoritmos de forma regular.</a:t>
            </a:r>
          </a:p>
          <a:p>
            <a:r>
              <a:rPr lang="pt-PT" b="1" dirty="0"/>
              <a:t>não se transformar numa mera ordem</a:t>
            </a:r>
            <a:r>
              <a:rPr lang="pt-PT" dirty="0"/>
              <a:t>. </a:t>
            </a:r>
          </a:p>
          <a:p>
            <a:r>
              <a:rPr lang="pt-PT" dirty="0"/>
              <a:t>os </a:t>
            </a:r>
            <a:r>
              <a:rPr lang="pt-PT" b="1" dirty="0"/>
              <a:t>custos marginais de acréscimos de precisão </a:t>
            </a:r>
            <a:r>
              <a:rPr lang="pt-PT" dirty="0"/>
              <a:t>devem igualmente ser atendidos, já que os aumentos de granularidade implicam </a:t>
            </a:r>
            <a:r>
              <a:rPr lang="pt-PT" b="1" dirty="0"/>
              <a:t>maiores custos de </a:t>
            </a:r>
            <a:r>
              <a:rPr lang="pt-PT" b="1" dirty="0" err="1"/>
              <a:t>transacção</a:t>
            </a:r>
            <a:r>
              <a:rPr lang="pt-PT" b="1" dirty="0"/>
              <a:t> </a:t>
            </a:r>
            <a:r>
              <a:rPr lang="pt-PT" dirty="0"/>
              <a:t>(com as decisões a tomar, </a:t>
            </a:r>
            <a:r>
              <a:rPr lang="pt-PT" dirty="0" err="1"/>
              <a:t>enforcement</a:t>
            </a:r>
            <a:r>
              <a:rPr lang="pt-PT" dirty="0"/>
              <a:t> e verificação do cumprimento num contexto atomizado) – mesmo se o uso de tecnologia inteligente possa ajudar a controlar os custos - e de complexidade do sistema jurídico (até por razões de coordenação). Assim, existe </a:t>
            </a:r>
            <a:r>
              <a:rPr lang="pt-PT" b="1" dirty="0"/>
              <a:t>um limite à </a:t>
            </a:r>
            <a:r>
              <a:rPr lang="pt-PT" b="1" dirty="0" err="1"/>
              <a:t>optimização</a:t>
            </a:r>
            <a:r>
              <a:rPr lang="pt-PT" b="1" dirty="0"/>
              <a:t> da utilidade esperada da personalização.</a:t>
            </a:r>
          </a:p>
          <a:p>
            <a:r>
              <a:rPr lang="pt-PT" b="1" dirty="0"/>
              <a:t>atomização do mercado e a dificuldade de monitorização </a:t>
            </a:r>
            <a:r>
              <a:rPr lang="pt-PT" dirty="0"/>
              <a:t>do cumprimento, seja pelos agentes públicos, seja pelos privados, de uma multiplicidade de regras pessoais, quer por não as conhecerem na sua generalidade (ou não serem evidentes as suas diferenças numa abordagem primária), quer pela escassez de recursos para individualmente verificar cada caso.</a:t>
            </a:r>
          </a:p>
        </p:txBody>
      </p:sp>
      <p:sp>
        <p:nvSpPr>
          <p:cNvPr id="4" name="Marcador de Posição da Data 3">
            <a:extLst>
              <a:ext uri="{FF2B5EF4-FFF2-40B4-BE49-F238E27FC236}">
                <a16:creationId xmlns:a16="http://schemas.microsoft.com/office/drawing/2014/main" id="{E8ABC9D0-0844-3EF9-F5CD-956385D8A2F6}"/>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282247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5A1B6-F2CA-DA9F-9478-B6EC8320B2D2}"/>
              </a:ext>
            </a:extLst>
          </p:cNvPr>
          <p:cNvSpPr>
            <a:spLocks noGrp="1"/>
          </p:cNvSpPr>
          <p:nvPr>
            <p:ph type="title"/>
          </p:nvPr>
        </p:nvSpPr>
        <p:spPr/>
        <p:txBody>
          <a:bodyPr/>
          <a:lstStyle/>
          <a:p>
            <a:r>
              <a:rPr lang="pt-PT" dirty="0"/>
              <a:t>Limites:</a:t>
            </a:r>
          </a:p>
        </p:txBody>
      </p:sp>
      <p:sp>
        <p:nvSpPr>
          <p:cNvPr id="3" name="Marcador de Posição de Conteúdo 2">
            <a:extLst>
              <a:ext uri="{FF2B5EF4-FFF2-40B4-BE49-F238E27FC236}">
                <a16:creationId xmlns:a16="http://schemas.microsoft.com/office/drawing/2014/main" id="{65D79474-E440-1C57-CEAA-07D2F517C77F}"/>
              </a:ext>
            </a:extLst>
          </p:cNvPr>
          <p:cNvSpPr>
            <a:spLocks noGrp="1"/>
          </p:cNvSpPr>
          <p:nvPr>
            <p:ph idx="1"/>
          </p:nvPr>
        </p:nvSpPr>
        <p:spPr/>
        <p:txBody>
          <a:bodyPr/>
          <a:lstStyle/>
          <a:p>
            <a:r>
              <a:rPr lang="pt-PT" dirty="0"/>
              <a:t>embora possa haver um incremento do conhecimento individual do Direito que respeita </a:t>
            </a:r>
            <a:r>
              <a:rPr lang="pt-PT" dirty="0" err="1"/>
              <a:t>directamente</a:t>
            </a:r>
            <a:r>
              <a:rPr lang="pt-PT" dirty="0"/>
              <a:t> o cidadão, até pela sua divulgação personalizada por smartphone ou equivalente, o restante, incluindo as </a:t>
            </a:r>
            <a:r>
              <a:rPr lang="pt-PT" dirty="0" err="1"/>
              <a:t>microdirectivas</a:t>
            </a:r>
            <a:r>
              <a:rPr lang="pt-PT" dirty="0"/>
              <a:t> dirigidas aos outros, enfrentará um </a:t>
            </a:r>
            <a:r>
              <a:rPr lang="pt-PT" b="1" dirty="0"/>
              <a:t>problema acrescido de desconhecimento</a:t>
            </a:r>
            <a:r>
              <a:rPr lang="pt-PT" dirty="0"/>
              <a:t>: </a:t>
            </a:r>
            <a:r>
              <a:rPr lang="pt-PT" b="1" dirty="0"/>
              <a:t>não se pode aprender muito sobre o Direito com outrem </a:t>
            </a:r>
            <a:r>
              <a:rPr lang="pt-PT" dirty="0"/>
              <a:t>ou por observação devido à sua calibração fina.</a:t>
            </a:r>
          </a:p>
          <a:p>
            <a:pPr marL="0" indent="0">
              <a:buNone/>
            </a:pPr>
            <a:endParaRPr lang="pt-PT" dirty="0"/>
          </a:p>
          <a:p>
            <a:r>
              <a:rPr lang="pt-PT" dirty="0"/>
              <a:t>A pulverização geradora de complexidade pode suscitar um fenómeno paralelo a uma </a:t>
            </a:r>
            <a:r>
              <a:rPr lang="pt-PT" b="1" dirty="0"/>
              <a:t>tragédia dos </a:t>
            </a:r>
            <a:r>
              <a:rPr lang="pt-PT" b="1" dirty="0" err="1"/>
              <a:t>anti-comuns</a:t>
            </a:r>
            <a:r>
              <a:rPr lang="pt-PT" dirty="0"/>
              <a:t>, com a subutilização das regras personalizadas, mormente por razões de risco moral  ou de efeito de dotação. Com tantas prerrogativas pessoais e </a:t>
            </a:r>
            <a:r>
              <a:rPr lang="pt-PT" dirty="0" err="1"/>
              <a:t>micro-directivas</a:t>
            </a:r>
            <a:r>
              <a:rPr lang="pt-PT" dirty="0"/>
              <a:t>, poderá verificar-se um problema de </a:t>
            </a:r>
            <a:r>
              <a:rPr lang="pt-PT" b="1" dirty="0"/>
              <a:t>descoordenação  a obviar a prossecução de </a:t>
            </a:r>
            <a:r>
              <a:rPr lang="pt-PT" b="1" dirty="0" err="1"/>
              <a:t>macro-fins</a:t>
            </a:r>
            <a:r>
              <a:rPr lang="pt-PT" dirty="0"/>
              <a:t>, tanto mais que as várias áreas do Direito, estão interligadas entre si, podendo repercutir de forma mais ou menos sistémica os seus efeitos por algumas ou todas as matérias, conquanto a realidade não é estática</a:t>
            </a:r>
          </a:p>
        </p:txBody>
      </p:sp>
      <p:sp>
        <p:nvSpPr>
          <p:cNvPr id="4" name="Marcador de Posição da Data 3">
            <a:extLst>
              <a:ext uri="{FF2B5EF4-FFF2-40B4-BE49-F238E27FC236}">
                <a16:creationId xmlns:a16="http://schemas.microsoft.com/office/drawing/2014/main" id="{A5647500-106B-7B06-86F1-8C2BA5C3B8B7}"/>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803400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206BD-08A5-5755-3370-9E80248437BA}"/>
              </a:ext>
            </a:extLst>
          </p:cNvPr>
          <p:cNvSpPr>
            <a:spLocks noGrp="1"/>
          </p:cNvSpPr>
          <p:nvPr>
            <p:ph type="title"/>
          </p:nvPr>
        </p:nvSpPr>
        <p:spPr/>
        <p:txBody>
          <a:bodyPr/>
          <a:lstStyle/>
          <a:p>
            <a:r>
              <a:rPr lang="pt-PT" dirty="0"/>
              <a:t>Limites</a:t>
            </a:r>
          </a:p>
        </p:txBody>
      </p:sp>
      <p:sp>
        <p:nvSpPr>
          <p:cNvPr id="3" name="Marcador de Posição de Conteúdo 2">
            <a:extLst>
              <a:ext uri="{FF2B5EF4-FFF2-40B4-BE49-F238E27FC236}">
                <a16:creationId xmlns:a16="http://schemas.microsoft.com/office/drawing/2014/main" id="{C1D37B3C-5023-CFA3-133C-8DA89FAD6325}"/>
              </a:ext>
            </a:extLst>
          </p:cNvPr>
          <p:cNvSpPr>
            <a:spLocks noGrp="1"/>
          </p:cNvSpPr>
          <p:nvPr>
            <p:ph idx="1"/>
          </p:nvPr>
        </p:nvSpPr>
        <p:spPr/>
        <p:txBody>
          <a:bodyPr/>
          <a:lstStyle/>
          <a:p>
            <a:r>
              <a:rPr lang="pt-PT" dirty="0"/>
              <a:t>há áreas do Direito </a:t>
            </a:r>
            <a:r>
              <a:rPr lang="pt-PT" dirty="0" err="1"/>
              <a:t>insusceptíveis</a:t>
            </a:r>
            <a:r>
              <a:rPr lang="pt-PT" dirty="0"/>
              <a:t> de personalização:</a:t>
            </a:r>
          </a:p>
          <a:p>
            <a:pPr marL="342900" indent="-342900">
              <a:buFont typeface="+mj-lt"/>
              <a:buAutoNum type="arabicPeriod"/>
            </a:pPr>
            <a:r>
              <a:rPr lang="pt-PT" dirty="0"/>
              <a:t>por questões </a:t>
            </a:r>
            <a:r>
              <a:rPr lang="pt-PT" b="1" dirty="0"/>
              <a:t>técnicas</a:t>
            </a:r>
            <a:r>
              <a:rPr lang="pt-PT" dirty="0"/>
              <a:t> (como falta de dados ou a própria estrutura e fim da regra) </a:t>
            </a:r>
          </a:p>
          <a:p>
            <a:pPr marL="342900" indent="-342900">
              <a:buFont typeface="+mj-lt"/>
              <a:buAutoNum type="arabicPeriod"/>
            </a:pPr>
            <a:r>
              <a:rPr lang="pt-PT" dirty="0"/>
              <a:t>por </a:t>
            </a:r>
            <a:r>
              <a:rPr lang="pt-PT" b="1" dirty="0"/>
              <a:t>imperativos valorativos superiores</a:t>
            </a:r>
            <a:r>
              <a:rPr lang="pt-PT" dirty="0"/>
              <a:t>, como a coesão social e o espírito comunitário (</a:t>
            </a:r>
            <a:r>
              <a:rPr lang="pt-PT" dirty="0" err="1"/>
              <a:t>ex</a:t>
            </a:r>
            <a:r>
              <a:rPr lang="pt-PT" dirty="0"/>
              <a:t> direitos fundamentais, áreas controversas como eutanásia ou aborto ou em que a igualdade formal se impõe)</a:t>
            </a:r>
          </a:p>
          <a:p>
            <a:endParaRPr lang="pt-PT" dirty="0"/>
          </a:p>
          <a:p>
            <a:r>
              <a:rPr lang="pt-PT" dirty="0"/>
              <a:t>Ao se colocar em causa a igualdade formal e, em especial, a experiência comunitária e a agência </a:t>
            </a:r>
            <a:r>
              <a:rPr lang="pt-PT" dirty="0" err="1"/>
              <a:t>colectiva</a:t>
            </a:r>
            <a:r>
              <a:rPr lang="pt-PT" dirty="0"/>
              <a:t> no desenvolvimento e aplicação do Direito, corrói-se o sentido de Justiça e de coesão social.</a:t>
            </a:r>
          </a:p>
          <a:p>
            <a:r>
              <a:rPr lang="pt-PT" dirty="0"/>
              <a:t>O Direito (e o próprio Estado) resultam de uma necessidade </a:t>
            </a:r>
            <a:r>
              <a:rPr lang="pt-PT" dirty="0" err="1"/>
              <a:t>colectiva</a:t>
            </a:r>
            <a:r>
              <a:rPr lang="pt-PT" dirty="0"/>
              <a:t> de identificação e de pertença. Ao se espartilhar essa lógica comunitária, salientando um individualismo até às bases do Estado de Direito (Social), fragmenta-se a unidade que o sustém.</a:t>
            </a:r>
          </a:p>
        </p:txBody>
      </p:sp>
      <p:sp>
        <p:nvSpPr>
          <p:cNvPr id="4" name="Marcador de Posição da Data 3">
            <a:extLst>
              <a:ext uri="{FF2B5EF4-FFF2-40B4-BE49-F238E27FC236}">
                <a16:creationId xmlns:a16="http://schemas.microsoft.com/office/drawing/2014/main" id="{CF6CFB42-E32D-3016-9434-F88DA742412A}"/>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273687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49295-C4AB-CF1C-73DD-E24CE4612FC3}"/>
              </a:ext>
            </a:extLst>
          </p:cNvPr>
          <p:cNvSpPr>
            <a:spLocks noGrp="1"/>
          </p:cNvSpPr>
          <p:nvPr>
            <p:ph type="title"/>
          </p:nvPr>
        </p:nvSpPr>
        <p:spPr/>
        <p:txBody>
          <a:bodyPr/>
          <a:lstStyle/>
          <a:p>
            <a:r>
              <a:rPr lang="pt-PT" dirty="0"/>
              <a:t>Granularidade e direito fundamental à SS</a:t>
            </a:r>
          </a:p>
        </p:txBody>
      </p:sp>
      <p:sp>
        <p:nvSpPr>
          <p:cNvPr id="3" name="Marcador de Posição de Conteúdo 2">
            <a:extLst>
              <a:ext uri="{FF2B5EF4-FFF2-40B4-BE49-F238E27FC236}">
                <a16:creationId xmlns:a16="http://schemas.microsoft.com/office/drawing/2014/main" id="{6A22A3F7-47D9-B523-26F3-B3B4D478E1E8}"/>
              </a:ext>
            </a:extLst>
          </p:cNvPr>
          <p:cNvSpPr>
            <a:spLocks noGrp="1"/>
          </p:cNvSpPr>
          <p:nvPr>
            <p:ph idx="1"/>
          </p:nvPr>
        </p:nvSpPr>
        <p:spPr/>
        <p:txBody>
          <a:bodyPr>
            <a:normAutofit lnSpcReduction="10000"/>
          </a:bodyPr>
          <a:lstStyle/>
          <a:p>
            <a:r>
              <a:rPr lang="pt-PT" dirty="0"/>
              <a:t>Se direito à segurança social previsto no artigo 63.º da Constituição então vedada a sua granularidade?</a:t>
            </a:r>
          </a:p>
          <a:p>
            <a:pPr marL="342900" indent="-342900">
              <a:buFont typeface="+mj-lt"/>
              <a:buAutoNum type="arabicPeriod"/>
            </a:pPr>
            <a:r>
              <a:rPr lang="pt-PT" dirty="0"/>
              <a:t>não esquecer que se está perante um </a:t>
            </a:r>
            <a:r>
              <a:rPr lang="pt-PT" b="1" dirty="0"/>
              <a:t>direito positivo e programático </a:t>
            </a:r>
            <a:r>
              <a:rPr lang="pt-PT" dirty="0"/>
              <a:t>que obriga, para a sua concretização, a uma intervenção </a:t>
            </a:r>
            <a:r>
              <a:rPr lang="pt-PT" dirty="0" err="1"/>
              <a:t>activa</a:t>
            </a:r>
            <a:r>
              <a:rPr lang="pt-PT" dirty="0"/>
              <a:t> do Estado, tendo, portanto, uma lógica diferente de direitos (negativos) de primeira geração. </a:t>
            </a:r>
          </a:p>
          <a:p>
            <a:pPr marL="342900" indent="-342900">
              <a:buFont typeface="+mj-lt"/>
              <a:buAutoNum type="arabicPeriod"/>
            </a:pPr>
            <a:r>
              <a:rPr lang="pt-PT" b="1" dirty="0"/>
              <a:t>qualquer norma </a:t>
            </a:r>
            <a:r>
              <a:rPr lang="pt-PT" dirty="0"/>
              <a:t>ou regra tem simultaneamente </a:t>
            </a:r>
            <a:r>
              <a:rPr lang="pt-PT" b="1" dirty="0"/>
              <a:t>um certo grau de uniformidade e de particularização </a:t>
            </a:r>
            <a:r>
              <a:rPr lang="pt-PT" dirty="0"/>
              <a:t>possível, pelo que será ponderável uma certa calibração. </a:t>
            </a:r>
          </a:p>
          <a:p>
            <a:pPr marL="342900" indent="-342900">
              <a:buFont typeface="+mj-lt"/>
              <a:buAutoNum type="arabicPeriod"/>
            </a:pPr>
            <a:r>
              <a:rPr lang="pt-PT" dirty="0"/>
              <a:t>A </a:t>
            </a:r>
            <a:r>
              <a:rPr lang="pt-PT" dirty="0" err="1"/>
              <a:t>efectivação</a:t>
            </a:r>
            <a:r>
              <a:rPr lang="pt-PT" dirty="0"/>
              <a:t> do direito à segurança social, enquanto meta-fim, traduz-se na sua </a:t>
            </a:r>
            <a:r>
              <a:rPr lang="pt-PT" b="1" dirty="0"/>
              <a:t>desconstrução em vários </a:t>
            </a:r>
            <a:r>
              <a:rPr lang="pt-PT" b="1" dirty="0" err="1"/>
              <a:t>micro-fins</a:t>
            </a:r>
            <a:r>
              <a:rPr lang="pt-PT" b="1" dirty="0"/>
              <a:t> e </a:t>
            </a:r>
            <a:r>
              <a:rPr lang="pt-PT" b="1" dirty="0" err="1"/>
              <a:t>micro-meios</a:t>
            </a:r>
            <a:r>
              <a:rPr lang="pt-PT" dirty="0"/>
              <a:t> (o que explica a multiplicação de apoios e obrigações e a própria existência de um sistema) que poderão, estes sim, ser particularizados. </a:t>
            </a:r>
          </a:p>
          <a:p>
            <a:pPr marL="0" indent="0">
              <a:buNone/>
            </a:pPr>
            <a:r>
              <a:rPr lang="pt-PT" dirty="0"/>
              <a:t>Ou seja, </a:t>
            </a:r>
            <a:r>
              <a:rPr lang="pt-PT" b="1" dirty="0"/>
              <a:t>não se deve confundir a universalidade do direito à segurança social com os </a:t>
            </a:r>
            <a:r>
              <a:rPr lang="pt-PT" b="1" dirty="0" err="1"/>
              <a:t>micro-fins</a:t>
            </a:r>
            <a:r>
              <a:rPr lang="pt-PT" b="1" dirty="0"/>
              <a:t> e sistema </a:t>
            </a:r>
            <a:r>
              <a:rPr lang="pt-PT" dirty="0"/>
              <a:t>(normativo, material e institucional) </a:t>
            </a:r>
            <a:r>
              <a:rPr lang="pt-PT" b="1" dirty="0"/>
              <a:t>para a sua realização</a:t>
            </a:r>
            <a:r>
              <a:rPr lang="pt-PT" dirty="0"/>
              <a:t>, podendo estes apresentar uma granularidade mais refinada, até na sequência dos princípios da solidariedade </a:t>
            </a:r>
            <a:r>
              <a:rPr lang="pt-PT" dirty="0" err="1"/>
              <a:t>intra</a:t>
            </a:r>
            <a:r>
              <a:rPr lang="pt-PT" dirty="0"/>
              <a:t> e </a:t>
            </a:r>
            <a:r>
              <a:rPr lang="pt-PT" dirty="0" err="1"/>
              <a:t>intergeracional</a:t>
            </a:r>
            <a:r>
              <a:rPr lang="pt-PT" dirty="0"/>
              <a:t> e do primado da responsabilidade pública. </a:t>
            </a:r>
          </a:p>
        </p:txBody>
      </p:sp>
      <p:sp>
        <p:nvSpPr>
          <p:cNvPr id="4" name="Marcador de Posição da Data 3">
            <a:extLst>
              <a:ext uri="{FF2B5EF4-FFF2-40B4-BE49-F238E27FC236}">
                <a16:creationId xmlns:a16="http://schemas.microsoft.com/office/drawing/2014/main" id="{4784DCE5-86DA-5260-2EE2-6418AE68F2E7}"/>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840918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26BF9-49AF-1C5D-A52C-C9467CE36287}"/>
              </a:ext>
            </a:extLst>
          </p:cNvPr>
          <p:cNvSpPr>
            <a:spLocks noGrp="1"/>
          </p:cNvSpPr>
          <p:nvPr>
            <p:ph type="title"/>
          </p:nvPr>
        </p:nvSpPr>
        <p:spPr/>
        <p:txBody>
          <a:bodyPr/>
          <a:lstStyle/>
          <a:p>
            <a:r>
              <a:rPr lang="pt-PT" dirty="0"/>
              <a:t>Granularidade e direito fundamental à SS</a:t>
            </a:r>
          </a:p>
        </p:txBody>
      </p:sp>
      <p:sp>
        <p:nvSpPr>
          <p:cNvPr id="3" name="Marcador de Posição de Conteúdo 2">
            <a:extLst>
              <a:ext uri="{FF2B5EF4-FFF2-40B4-BE49-F238E27FC236}">
                <a16:creationId xmlns:a16="http://schemas.microsoft.com/office/drawing/2014/main" id="{81755C61-12FD-1EE5-8083-2638C61C9B82}"/>
              </a:ext>
            </a:extLst>
          </p:cNvPr>
          <p:cNvSpPr>
            <a:spLocks noGrp="1"/>
          </p:cNvSpPr>
          <p:nvPr>
            <p:ph idx="1"/>
          </p:nvPr>
        </p:nvSpPr>
        <p:spPr/>
        <p:txBody>
          <a:bodyPr/>
          <a:lstStyle/>
          <a:p>
            <a:r>
              <a:rPr lang="pt-PT" dirty="0"/>
              <a:t>no âmbito do Direito da Segurança Social, uma vez que várias das disposições, em especial no âmbito de apoios, são </a:t>
            </a:r>
            <a:r>
              <a:rPr lang="pt-PT" b="1" dirty="0"/>
              <a:t>unilaterais e </a:t>
            </a:r>
            <a:r>
              <a:rPr lang="pt-PT" b="1" dirty="0" err="1"/>
              <a:t>unidireccionais</a:t>
            </a:r>
            <a:r>
              <a:rPr lang="pt-PT" b="1" dirty="0"/>
              <a:t> </a:t>
            </a:r>
            <a:r>
              <a:rPr lang="pt-PT" dirty="0"/>
              <a:t>(isto é, consideram tão somente a situação pessoal do destinatário, independentemente da de terceiros), </a:t>
            </a:r>
            <a:r>
              <a:rPr lang="pt-PT" b="1" dirty="0"/>
              <a:t>o problema de coordenação de regras pessoais </a:t>
            </a:r>
            <a:r>
              <a:rPr lang="pt-PT" dirty="0"/>
              <a:t>que enfrentem situações jurídicas de outrem </a:t>
            </a:r>
            <a:r>
              <a:rPr lang="pt-PT" b="1" dirty="0"/>
              <a:t>não se coloca</a:t>
            </a:r>
            <a:r>
              <a:rPr lang="pt-PT" dirty="0"/>
              <a:t>, não diminuindo os seus potenciais benefícios, sobretudo no plano da eficácia e equidade, devido a custos acrescidos de coordenação.</a:t>
            </a:r>
          </a:p>
        </p:txBody>
      </p:sp>
      <p:sp>
        <p:nvSpPr>
          <p:cNvPr id="4" name="Marcador de Posição da Data 3">
            <a:extLst>
              <a:ext uri="{FF2B5EF4-FFF2-40B4-BE49-F238E27FC236}">
                <a16:creationId xmlns:a16="http://schemas.microsoft.com/office/drawing/2014/main" id="{5311B84A-AFFF-18EA-98E4-FC7562137DEB}"/>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01917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F3D09-D7FA-0DF9-398D-0D15A7DCAA96}"/>
              </a:ext>
            </a:extLst>
          </p:cNvPr>
          <p:cNvSpPr>
            <a:spLocks noGrp="1"/>
          </p:cNvSpPr>
          <p:nvPr>
            <p:ph type="title"/>
          </p:nvPr>
        </p:nvSpPr>
        <p:spPr/>
        <p:txBody>
          <a:bodyPr/>
          <a:lstStyle/>
          <a:p>
            <a:r>
              <a:rPr lang="pt-PT" dirty="0"/>
              <a:t>Granularidade e direito fundamental à SS</a:t>
            </a:r>
          </a:p>
        </p:txBody>
      </p:sp>
      <p:sp>
        <p:nvSpPr>
          <p:cNvPr id="3" name="Marcador de Posição de Conteúdo 2">
            <a:extLst>
              <a:ext uri="{FF2B5EF4-FFF2-40B4-BE49-F238E27FC236}">
                <a16:creationId xmlns:a16="http://schemas.microsoft.com/office/drawing/2014/main" id="{62963CDF-F5FA-FA88-D7B9-360544902B4F}"/>
              </a:ext>
            </a:extLst>
          </p:cNvPr>
          <p:cNvSpPr>
            <a:spLocks noGrp="1"/>
          </p:cNvSpPr>
          <p:nvPr>
            <p:ph idx="1"/>
          </p:nvPr>
        </p:nvSpPr>
        <p:spPr/>
        <p:txBody>
          <a:bodyPr/>
          <a:lstStyle/>
          <a:p>
            <a:r>
              <a:rPr lang="pt-PT" dirty="0"/>
              <a:t>o Direito da Segurança Social é, em boa parte, com </a:t>
            </a:r>
            <a:r>
              <a:rPr lang="pt-PT" b="1" dirty="0"/>
              <a:t>alguns cuidados, um bom candidato </a:t>
            </a:r>
            <a:r>
              <a:rPr lang="pt-PT" dirty="0"/>
              <a:t>a um esforço de granularidade, melhorando, destarte, a sua eficácia e equidade e, portanto, cumprindo o meta-</a:t>
            </a:r>
            <a:r>
              <a:rPr lang="pt-PT" dirty="0" err="1"/>
              <a:t>objectivo</a:t>
            </a:r>
            <a:r>
              <a:rPr lang="pt-PT" dirty="0"/>
              <a:t> do artigo 63.º. </a:t>
            </a:r>
          </a:p>
          <a:p>
            <a:endParaRPr lang="pt-PT" dirty="0"/>
          </a:p>
          <a:p>
            <a:r>
              <a:rPr lang="pt-PT" dirty="0"/>
              <a:t>Posto de outra forma, a aposta na </a:t>
            </a:r>
            <a:r>
              <a:rPr lang="pt-PT" b="1" dirty="0"/>
              <a:t>precisão pode constituir mais uma ferramenta </a:t>
            </a:r>
            <a:r>
              <a:rPr lang="pt-PT" dirty="0"/>
              <a:t>para alcançar os </a:t>
            </a:r>
            <a:r>
              <a:rPr lang="pt-PT" dirty="0" err="1"/>
              <a:t>macro-fins</a:t>
            </a:r>
            <a:r>
              <a:rPr lang="pt-PT" dirty="0"/>
              <a:t> da Segurança Social e </a:t>
            </a:r>
            <a:r>
              <a:rPr lang="pt-PT" b="1" dirty="0"/>
              <a:t>não constitui um fim em si mesmo </a:t>
            </a:r>
            <a:r>
              <a:rPr lang="pt-PT" dirty="0"/>
              <a:t>(apesar da bondade do argumento da dificuldade de dissociar e distinguir meios de fins).</a:t>
            </a:r>
          </a:p>
        </p:txBody>
      </p:sp>
      <p:sp>
        <p:nvSpPr>
          <p:cNvPr id="4" name="Marcador de Posição da Data 3">
            <a:extLst>
              <a:ext uri="{FF2B5EF4-FFF2-40B4-BE49-F238E27FC236}">
                <a16:creationId xmlns:a16="http://schemas.microsoft.com/office/drawing/2014/main" id="{3B2D142D-B363-7936-619C-20F77A664960}"/>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102833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6DD9C-0053-BECD-1BFD-18F0DF6EC7C3}"/>
              </a:ext>
            </a:extLst>
          </p:cNvPr>
          <p:cNvSpPr>
            <a:spLocks noGrp="1"/>
          </p:cNvSpPr>
          <p:nvPr>
            <p:ph type="title"/>
          </p:nvPr>
        </p:nvSpPr>
        <p:spPr>
          <a:xfrm>
            <a:off x="1066800" y="642594"/>
            <a:ext cx="10058400" cy="1371600"/>
          </a:xfrm>
        </p:spPr>
        <p:txBody>
          <a:bodyPr anchor="ctr">
            <a:normAutofit/>
          </a:bodyPr>
          <a:lstStyle/>
          <a:p>
            <a:r>
              <a:rPr lang="pt-PT" dirty="0" err="1"/>
              <a:t>Nudges</a:t>
            </a:r>
            <a:r>
              <a:rPr lang="pt-PT" dirty="0"/>
              <a:t> de precisão</a:t>
            </a:r>
          </a:p>
        </p:txBody>
      </p:sp>
      <p:sp>
        <p:nvSpPr>
          <p:cNvPr id="1034" name="Text Placeholder 2">
            <a:extLst>
              <a:ext uri="{FF2B5EF4-FFF2-40B4-BE49-F238E27FC236}">
                <a16:creationId xmlns:a16="http://schemas.microsoft.com/office/drawing/2014/main" id="{C301041C-C4D6-7E12-4A10-CADC672A3D72}"/>
              </a:ext>
            </a:extLst>
          </p:cNvPr>
          <p:cNvSpPr>
            <a:spLocks noGrp="1"/>
          </p:cNvSpPr>
          <p:nvPr>
            <p:ph type="body" idx="1"/>
          </p:nvPr>
        </p:nvSpPr>
        <p:spPr>
          <a:xfrm>
            <a:off x="1069848" y="2074334"/>
            <a:ext cx="4663440" cy="640080"/>
          </a:xfrm>
        </p:spPr>
        <p:txBody>
          <a:bodyPr/>
          <a:lstStyle/>
          <a:p>
            <a:endParaRPr lang="en-US"/>
          </a:p>
        </p:txBody>
      </p:sp>
      <p:pic>
        <p:nvPicPr>
          <p:cNvPr id="1026" name="Picture 2" descr="Why is there a Fly in My Urinal? - KWWorks">
            <a:extLst>
              <a:ext uri="{FF2B5EF4-FFF2-40B4-BE49-F238E27FC236}">
                <a16:creationId xmlns:a16="http://schemas.microsoft.com/office/drawing/2014/main" id="{E149588C-1BAB-CF62-3DE6-F7967FA0F31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972" r="1" b="1"/>
          <a:stretch/>
        </p:blipFill>
        <p:spPr bwMode="auto">
          <a:xfrm>
            <a:off x="1069848" y="2792472"/>
            <a:ext cx="4663440" cy="3163825"/>
          </a:xfrm>
          <a:prstGeom prst="rect">
            <a:avLst/>
          </a:prstGeom>
          <a:solidFill>
            <a:srgbClr val="FFFFFF"/>
          </a:solidFill>
        </p:spPr>
      </p:pic>
      <p:sp>
        <p:nvSpPr>
          <p:cNvPr id="1033" name="Text Placeholder 4">
            <a:extLst>
              <a:ext uri="{FF2B5EF4-FFF2-40B4-BE49-F238E27FC236}">
                <a16:creationId xmlns:a16="http://schemas.microsoft.com/office/drawing/2014/main" id="{2C1D1D27-19D2-AAF8-D0F9-A0DC7292B728}"/>
              </a:ext>
            </a:extLst>
          </p:cNvPr>
          <p:cNvSpPr>
            <a:spLocks noGrp="1"/>
          </p:cNvSpPr>
          <p:nvPr>
            <p:ph type="body" sz="quarter" idx="3"/>
          </p:nvPr>
        </p:nvSpPr>
        <p:spPr>
          <a:xfrm>
            <a:off x="6458712" y="2074334"/>
            <a:ext cx="4663440" cy="640080"/>
          </a:xfrm>
        </p:spPr>
        <p:txBody>
          <a:bodyPr/>
          <a:lstStyle/>
          <a:p>
            <a:endParaRPr lang="en-US"/>
          </a:p>
        </p:txBody>
      </p:sp>
      <p:sp>
        <p:nvSpPr>
          <p:cNvPr id="1035" name="Content Placeholder 5">
            <a:extLst>
              <a:ext uri="{FF2B5EF4-FFF2-40B4-BE49-F238E27FC236}">
                <a16:creationId xmlns:a16="http://schemas.microsoft.com/office/drawing/2014/main" id="{0A06B194-78AB-2FEA-1AE1-FD623AF8DE45}"/>
              </a:ext>
            </a:extLst>
          </p:cNvPr>
          <p:cNvSpPr>
            <a:spLocks noGrp="1"/>
          </p:cNvSpPr>
          <p:nvPr>
            <p:ph sz="quarter" idx="4"/>
          </p:nvPr>
        </p:nvSpPr>
        <p:spPr>
          <a:xfrm>
            <a:off x="6458712" y="2792471"/>
            <a:ext cx="4663440" cy="3164509"/>
          </a:xfrm>
        </p:spPr>
        <p:txBody>
          <a:bodyPr>
            <a:normAutofit fontScale="92500" lnSpcReduction="20000"/>
          </a:bodyPr>
          <a:lstStyle/>
          <a:p>
            <a:r>
              <a:rPr lang="pt-PT" dirty="0"/>
              <a:t>incrementar a precisão de soluções moles, como os </a:t>
            </a:r>
            <a:r>
              <a:rPr lang="pt-PT" i="1" dirty="0" err="1"/>
              <a:t>nudges</a:t>
            </a:r>
            <a:r>
              <a:rPr lang="pt-PT" dirty="0"/>
              <a:t>, para fomentar uma maior e mais custo-eficaz adesão ao enquadramento da Segurança Social pelos destinatários finais e pelos serviços de prestação públicos e privados. </a:t>
            </a:r>
          </a:p>
          <a:p>
            <a:r>
              <a:rPr lang="pt-PT" dirty="0"/>
              <a:t>meio eficiente e socialmente aceitável, relativamente fácil de instituir, que poderá fazer diferença na vida das pessoas, incluindo na concretização do artigo 63.º da Constituição.</a:t>
            </a:r>
            <a:endParaRPr lang="en-US" dirty="0"/>
          </a:p>
        </p:txBody>
      </p:sp>
      <p:sp>
        <p:nvSpPr>
          <p:cNvPr id="4" name="Marcador de Posição da Data 3">
            <a:extLst>
              <a:ext uri="{FF2B5EF4-FFF2-40B4-BE49-F238E27FC236}">
                <a16:creationId xmlns:a16="http://schemas.microsoft.com/office/drawing/2014/main" id="{E1FF0446-6630-DF6B-68C5-09D6E1E89F33}"/>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CFB02245-35CE-4107-B7A6-F87FE236A86B}" type="datetime1">
              <a:rPr lang="pt-PT" smtClean="0"/>
              <a:pPr rtl="0">
                <a:spcAft>
                  <a:spcPts val="600"/>
                </a:spcAft>
              </a:pPr>
              <a:t>02/04/2024</a:t>
            </a:fld>
            <a:endParaRPr lang="en-US"/>
          </a:p>
        </p:txBody>
      </p:sp>
    </p:spTree>
    <p:extLst>
      <p:ext uri="{BB962C8B-B14F-4D97-AF65-F5344CB8AC3E}">
        <p14:creationId xmlns:p14="http://schemas.microsoft.com/office/powerpoint/2010/main" val="1151183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C9E93-9B05-1E0A-9E62-B9332B5F9104}"/>
              </a:ext>
            </a:extLst>
          </p:cNvPr>
          <p:cNvSpPr>
            <a:spLocks noGrp="1"/>
          </p:cNvSpPr>
          <p:nvPr>
            <p:ph type="title"/>
          </p:nvPr>
        </p:nvSpPr>
        <p:spPr/>
        <p:txBody>
          <a:bodyPr/>
          <a:lstStyle/>
          <a:p>
            <a:r>
              <a:rPr lang="pt-PT" dirty="0" err="1"/>
              <a:t>Nudges</a:t>
            </a:r>
            <a:r>
              <a:rPr lang="pt-PT" dirty="0"/>
              <a:t> de precisão</a:t>
            </a:r>
          </a:p>
        </p:txBody>
      </p:sp>
      <p:sp>
        <p:nvSpPr>
          <p:cNvPr id="3" name="Marcador de Posição de Conteúdo 2">
            <a:extLst>
              <a:ext uri="{FF2B5EF4-FFF2-40B4-BE49-F238E27FC236}">
                <a16:creationId xmlns:a16="http://schemas.microsoft.com/office/drawing/2014/main" id="{05F25388-12C0-99A4-5721-A5013B481F16}"/>
              </a:ext>
            </a:extLst>
          </p:cNvPr>
          <p:cNvSpPr>
            <a:spLocks noGrp="1"/>
          </p:cNvSpPr>
          <p:nvPr>
            <p:ph idx="1"/>
          </p:nvPr>
        </p:nvSpPr>
        <p:spPr/>
        <p:txBody>
          <a:bodyPr>
            <a:normAutofit lnSpcReduction="10000"/>
          </a:bodyPr>
          <a:lstStyle/>
          <a:p>
            <a:r>
              <a:rPr lang="pt-PT" dirty="0"/>
              <a:t>Previsível e sistematicamente irracionais</a:t>
            </a:r>
          </a:p>
          <a:p>
            <a:r>
              <a:rPr lang="pt-PT" dirty="0"/>
              <a:t>Paternalismo libertário</a:t>
            </a:r>
          </a:p>
          <a:p>
            <a:r>
              <a:rPr lang="pt-PT" i="1" dirty="0" err="1"/>
              <a:t>Nudge</a:t>
            </a:r>
            <a:r>
              <a:rPr lang="pt-PT" dirty="0"/>
              <a:t>:</a:t>
            </a:r>
          </a:p>
          <a:p>
            <a:pPr marL="342900" indent="-342900">
              <a:buFont typeface="+mj-lt"/>
              <a:buAutoNum type="arabicPeriod"/>
            </a:pPr>
            <a:r>
              <a:rPr lang="pt-PT" dirty="0"/>
              <a:t>de forma ampla, entende-se qualquer ferramenta </a:t>
            </a:r>
            <a:r>
              <a:rPr lang="pt-PT" dirty="0" err="1"/>
              <a:t>comportamentalmente</a:t>
            </a:r>
            <a:r>
              <a:rPr lang="pt-PT" dirty="0"/>
              <a:t> informada</a:t>
            </a:r>
          </a:p>
          <a:p>
            <a:pPr marL="342900" indent="-342900">
              <a:buFont typeface="+mj-lt"/>
              <a:buAutoNum type="arabicPeriod"/>
            </a:pPr>
            <a:r>
              <a:rPr lang="pt-PT" sz="1800" i="1" dirty="0">
                <a:effectLst/>
                <a:latin typeface="Times New Roman" panose="02020603050405020304" pitchFamily="18" charset="0"/>
                <a:ea typeface="Calibri" panose="020F0502020204030204" pitchFamily="34" charset="0"/>
              </a:rPr>
              <a:t>“abordagens que conservam a liberdade, orientando as pessoas em direções particulares, mas que também permitem que sigam o seu próprio caminho” </a:t>
            </a:r>
            <a:r>
              <a:rPr lang="pt-PT" sz="1800" dirty="0">
                <a:effectLst/>
                <a:latin typeface="Times New Roman" panose="02020603050405020304" pitchFamily="18" charset="0"/>
                <a:ea typeface="Calibri" panose="020F0502020204030204" pitchFamily="34" charset="0"/>
              </a:rPr>
              <a:t>(embora definição mais fina em “evolução)</a:t>
            </a:r>
            <a:endParaRPr lang="pt-PT" dirty="0"/>
          </a:p>
          <a:p>
            <a:endParaRPr lang="pt-PT" dirty="0"/>
          </a:p>
          <a:p>
            <a:r>
              <a:rPr lang="en-US" dirty="0"/>
              <a:t>“science-based technologies which impose new responsibilities”</a:t>
            </a:r>
          </a:p>
          <a:p>
            <a:r>
              <a:rPr lang="pt-PT" i="1" dirty="0" err="1"/>
              <a:t>one</a:t>
            </a:r>
            <a:r>
              <a:rPr lang="pt-PT" i="1" dirty="0"/>
              <a:t>-</a:t>
            </a:r>
            <a:r>
              <a:rPr lang="pt-PT" i="1" dirty="0" err="1"/>
              <a:t>size</a:t>
            </a:r>
            <a:r>
              <a:rPr lang="pt-PT" i="1" dirty="0"/>
              <a:t>-does-</a:t>
            </a:r>
            <a:r>
              <a:rPr lang="pt-PT" i="1" dirty="0" err="1"/>
              <a:t>not</a:t>
            </a:r>
            <a:r>
              <a:rPr lang="pt-PT" i="1" dirty="0"/>
              <a:t>-</a:t>
            </a:r>
            <a:r>
              <a:rPr lang="pt-PT" i="1" dirty="0" err="1"/>
              <a:t>fit-all</a:t>
            </a:r>
            <a:endParaRPr lang="pt-PT" i="1" dirty="0"/>
          </a:p>
          <a:p>
            <a:r>
              <a:rPr lang="pt-PT" dirty="0"/>
              <a:t>podem ou não ser implementados através da mediação do poder legislativo + combate de </a:t>
            </a:r>
            <a:r>
              <a:rPr lang="pt-PT" i="1" dirty="0" err="1"/>
              <a:t>sludges</a:t>
            </a:r>
            <a:endParaRPr lang="pt-PT" i="1" dirty="0"/>
          </a:p>
          <a:p>
            <a:r>
              <a:rPr lang="pt-PT" dirty="0"/>
              <a:t>Sistema 1 (ex. </a:t>
            </a:r>
            <a:r>
              <a:rPr lang="pt-PT" i="1" dirty="0" err="1"/>
              <a:t>default</a:t>
            </a:r>
            <a:r>
              <a:rPr lang="pt-PT" i="1" dirty="0"/>
              <a:t> rule</a:t>
            </a:r>
            <a:r>
              <a:rPr lang="pt-PT" dirty="0"/>
              <a:t>, normas sociais) ou Sistema 2 (ex. informação, lembretes)</a:t>
            </a:r>
          </a:p>
        </p:txBody>
      </p:sp>
      <p:sp>
        <p:nvSpPr>
          <p:cNvPr id="4" name="Marcador de Posição da Data 3">
            <a:extLst>
              <a:ext uri="{FF2B5EF4-FFF2-40B4-BE49-F238E27FC236}">
                <a16:creationId xmlns:a16="http://schemas.microsoft.com/office/drawing/2014/main" id="{EDB2C502-1EBC-22EF-1CEA-8A11CB676A7D}"/>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22608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1AFD-A116-B87F-0BAB-AB25000E3E5F}"/>
              </a:ext>
            </a:extLst>
          </p:cNvPr>
          <p:cNvSpPr>
            <a:spLocks noGrp="1"/>
          </p:cNvSpPr>
          <p:nvPr>
            <p:ph type="title"/>
          </p:nvPr>
        </p:nvSpPr>
        <p:spPr/>
        <p:txBody>
          <a:bodyPr/>
          <a:lstStyle/>
          <a:p>
            <a:r>
              <a:rPr lang="pt-PT" dirty="0" err="1"/>
              <a:t>Nudges</a:t>
            </a:r>
            <a:r>
              <a:rPr lang="pt-PT" dirty="0"/>
              <a:t> e SS</a:t>
            </a:r>
          </a:p>
        </p:txBody>
      </p:sp>
      <p:sp>
        <p:nvSpPr>
          <p:cNvPr id="3" name="Marcador de Posição de Conteúdo 2">
            <a:extLst>
              <a:ext uri="{FF2B5EF4-FFF2-40B4-BE49-F238E27FC236}">
                <a16:creationId xmlns:a16="http://schemas.microsoft.com/office/drawing/2014/main" id="{ED5B809C-6787-B8AA-9DF4-9865B1AADBB7}"/>
              </a:ext>
            </a:extLst>
          </p:cNvPr>
          <p:cNvSpPr>
            <a:spLocks noGrp="1"/>
          </p:cNvSpPr>
          <p:nvPr>
            <p:ph idx="1"/>
          </p:nvPr>
        </p:nvSpPr>
        <p:spPr>
          <a:xfrm>
            <a:off x="1066799" y="2103119"/>
            <a:ext cx="10291313" cy="3987129"/>
          </a:xfrm>
        </p:spPr>
        <p:txBody>
          <a:bodyPr>
            <a:normAutofit lnSpcReduction="10000"/>
          </a:bodyPr>
          <a:lstStyle/>
          <a:p>
            <a:pPr marL="0" indent="0">
              <a:buNone/>
            </a:pPr>
            <a:r>
              <a:rPr lang="pt-PT" b="1" dirty="0"/>
              <a:t>1. Apps</a:t>
            </a:r>
            <a:r>
              <a:rPr lang="pt-PT" dirty="0"/>
              <a:t> para:</a:t>
            </a:r>
          </a:p>
          <a:p>
            <a:r>
              <a:rPr lang="pt-PT" dirty="0"/>
              <a:t> mais fácil e rápido contacto com a Segurança Social, reduzindo </a:t>
            </a:r>
            <a:r>
              <a:rPr lang="pt-PT" dirty="0" err="1"/>
              <a:t>sludges</a:t>
            </a:r>
            <a:endParaRPr lang="pt-PT" dirty="0"/>
          </a:p>
          <a:p>
            <a:r>
              <a:rPr lang="pt-PT" dirty="0"/>
              <a:t>saber o valor e dia de pagamento das prestações a arrecadar (ex. subsídio de desemprego, de doença, ou de maternidade e paternidade), </a:t>
            </a:r>
          </a:p>
          <a:p>
            <a:r>
              <a:rPr lang="pt-PT" dirty="0"/>
              <a:t>consultar os valores a receber de pensões, e os valores a pagar, a devolver e relativos a Acordos e Planos Prestacionais de pagamento, </a:t>
            </a:r>
          </a:p>
          <a:p>
            <a:r>
              <a:rPr lang="pt-PT" dirty="0"/>
              <a:t>pedir, consultar e renovar facilmente documentos, </a:t>
            </a:r>
          </a:p>
          <a:p>
            <a:r>
              <a:rPr lang="pt-PT" dirty="0"/>
              <a:t>ou fórum de mensagens e agenda, </a:t>
            </a:r>
          </a:p>
          <a:p>
            <a:r>
              <a:rPr lang="pt-PT" dirty="0"/>
              <a:t>aceder às notificações e eventos da Segurança Social;</a:t>
            </a:r>
          </a:p>
          <a:p>
            <a:pPr marL="0" indent="0">
              <a:buNone/>
            </a:pPr>
            <a:r>
              <a:rPr lang="pt-PT" dirty="0"/>
              <a:t>2. </a:t>
            </a:r>
            <a:r>
              <a:rPr lang="pt-PT" b="1" dirty="0"/>
              <a:t>emails ou </a:t>
            </a:r>
            <a:r>
              <a:rPr lang="pt-PT" b="1" dirty="0" err="1"/>
              <a:t>sms</a:t>
            </a:r>
            <a:r>
              <a:rPr lang="pt-PT" b="1" dirty="0"/>
              <a:t> </a:t>
            </a:r>
            <a:r>
              <a:rPr lang="pt-PT" dirty="0"/>
              <a:t>relembrando notificações, marcações com os serviços ou pagamentos devidos e a receber; </a:t>
            </a:r>
          </a:p>
          <a:p>
            <a:pPr marL="0" indent="0">
              <a:buNone/>
            </a:pPr>
            <a:r>
              <a:rPr lang="pt-PT" dirty="0"/>
              <a:t>3. </a:t>
            </a:r>
            <a:r>
              <a:rPr lang="pt-PT" b="1" dirty="0"/>
              <a:t>regras de </a:t>
            </a:r>
            <a:r>
              <a:rPr lang="pt-PT" b="1" i="1" dirty="0" err="1"/>
              <a:t>opt</a:t>
            </a:r>
            <a:r>
              <a:rPr lang="pt-PT" b="1" i="1" dirty="0"/>
              <a:t>-out</a:t>
            </a:r>
            <a:r>
              <a:rPr lang="pt-PT" b="1" dirty="0"/>
              <a:t> automáticas </a:t>
            </a:r>
            <a:r>
              <a:rPr lang="pt-PT" dirty="0"/>
              <a:t>no âmbito dos descontos que se vêm revelando medidas de sucesso no plano da Segurança Social, por todo o mundo, em termos comparativos</a:t>
            </a:r>
          </a:p>
        </p:txBody>
      </p:sp>
      <p:sp>
        <p:nvSpPr>
          <p:cNvPr id="4" name="Marcador de Posição da Data 3">
            <a:extLst>
              <a:ext uri="{FF2B5EF4-FFF2-40B4-BE49-F238E27FC236}">
                <a16:creationId xmlns:a16="http://schemas.microsoft.com/office/drawing/2014/main" id="{32BC97A6-C54F-0EAA-FC03-49B39D9997D3}"/>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8562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E9EA9-EB37-0B60-F597-D7635D0AA311}"/>
              </a:ext>
            </a:extLst>
          </p:cNvPr>
          <p:cNvSpPr>
            <a:spLocks noGrp="1"/>
          </p:cNvSpPr>
          <p:nvPr>
            <p:ph type="title"/>
          </p:nvPr>
        </p:nvSpPr>
        <p:spPr/>
        <p:txBody>
          <a:bodyPr/>
          <a:lstStyle/>
          <a:p>
            <a:r>
              <a:rPr lang="pt-PT" dirty="0"/>
              <a:t>Introdução</a:t>
            </a:r>
          </a:p>
        </p:txBody>
      </p:sp>
      <p:sp>
        <p:nvSpPr>
          <p:cNvPr id="3" name="Marcador de Posição de Conteúdo 2">
            <a:extLst>
              <a:ext uri="{FF2B5EF4-FFF2-40B4-BE49-F238E27FC236}">
                <a16:creationId xmlns:a16="http://schemas.microsoft.com/office/drawing/2014/main" id="{69BD9110-9EBF-C9D0-D9D3-2A8DFEBF2037}"/>
              </a:ext>
            </a:extLst>
          </p:cNvPr>
          <p:cNvSpPr>
            <a:spLocks noGrp="1"/>
          </p:cNvSpPr>
          <p:nvPr>
            <p:ph idx="1"/>
          </p:nvPr>
        </p:nvSpPr>
        <p:spPr>
          <a:xfrm>
            <a:off x="977659" y="1972574"/>
            <a:ext cx="10271185" cy="3980170"/>
          </a:xfrm>
        </p:spPr>
        <p:txBody>
          <a:bodyPr>
            <a:normAutofit fontScale="85000" lnSpcReduction="10000"/>
          </a:bodyPr>
          <a:lstStyle/>
          <a:p>
            <a:pPr marL="0" indent="0">
              <a:buNone/>
            </a:pPr>
            <a:r>
              <a:rPr lang="pt-PT" dirty="0"/>
              <a:t>O </a:t>
            </a:r>
            <a:r>
              <a:rPr lang="pt-PT" b="1" dirty="0"/>
              <a:t>direito à segurança social</a:t>
            </a:r>
            <a:r>
              <a:rPr lang="pt-PT" dirty="0"/>
              <a:t>, consagrado de forma universal e irrenunciável nos artigos 63.º n.º 1 da CRP e 2.º n.º 1, 3.º, 5.º e 6.º das BGSSS</a:t>
            </a:r>
          </a:p>
          <a:p>
            <a:pPr marL="0" indent="0">
              <a:buNone/>
            </a:pPr>
            <a:r>
              <a:rPr lang="pt-PT" dirty="0" err="1"/>
              <a:t>Efectivado</a:t>
            </a:r>
            <a:r>
              <a:rPr lang="pt-PT" dirty="0"/>
              <a:t> pelo sistema de segurança social, que, nos termos do artigo 4.º das BGSSS, deve almejar:</a:t>
            </a:r>
          </a:p>
          <a:p>
            <a:pPr marL="342900" indent="-342900">
              <a:buAutoNum type="arabicPeriod"/>
            </a:pPr>
            <a:r>
              <a:rPr lang="pt-PT" dirty="0"/>
              <a:t>a consagração daquele direito </a:t>
            </a:r>
            <a:r>
              <a:rPr lang="pt-PT" dirty="0" err="1"/>
              <a:t>sócio-económico</a:t>
            </a:r>
            <a:r>
              <a:rPr lang="pt-PT" dirty="0"/>
              <a:t> positivo, num contexto mormente de solidariedade </a:t>
            </a:r>
            <a:r>
              <a:rPr lang="pt-PT" dirty="0" err="1"/>
              <a:t>intra</a:t>
            </a:r>
            <a:r>
              <a:rPr lang="pt-PT" dirty="0"/>
              <a:t> e </a:t>
            </a:r>
            <a:r>
              <a:rPr lang="pt-PT" dirty="0" err="1"/>
              <a:t>intergeracional</a:t>
            </a:r>
            <a:r>
              <a:rPr lang="pt-PT" dirty="0"/>
              <a:t> e de primado da responsabilidade pública, </a:t>
            </a:r>
          </a:p>
          <a:p>
            <a:pPr marL="342900" indent="-342900">
              <a:buAutoNum type="arabicPeriod"/>
            </a:pPr>
            <a:r>
              <a:rPr lang="pt-PT" dirty="0"/>
              <a:t>promover a melhoria do bem-estar e coesão sociais e a eficiência, eficácia e equidade do sistema. </a:t>
            </a:r>
          </a:p>
          <a:p>
            <a:pPr marL="0" indent="0">
              <a:buNone/>
            </a:pPr>
            <a:endParaRPr lang="pt-PT" dirty="0"/>
          </a:p>
          <a:p>
            <a:pPr marL="0" indent="0">
              <a:buNone/>
            </a:pPr>
            <a:r>
              <a:rPr lang="pt-PT" dirty="0"/>
              <a:t>Assim, assiste-se a:</a:t>
            </a:r>
          </a:p>
          <a:p>
            <a:pPr marL="0" indent="0">
              <a:buNone/>
            </a:pPr>
            <a:r>
              <a:rPr lang="pt-PT" dirty="0"/>
              <a:t>1.  multiplicação de direitos e deveres dos cidadãos,</a:t>
            </a:r>
          </a:p>
          <a:p>
            <a:pPr marL="0" indent="0">
              <a:buNone/>
            </a:pPr>
            <a:r>
              <a:rPr lang="pt-PT" dirty="0"/>
              <a:t>2. aumento de prestações de apoio nas mais variadas áreas (parentalidade, crianças e jovens, velhice, deficiência e dependência, incapacidades, morte, desemprego, </a:t>
            </a:r>
            <a:r>
              <a:rPr lang="pt-PT" i="1" dirty="0"/>
              <a:t>lay-off</a:t>
            </a:r>
            <a:r>
              <a:rPr lang="pt-PT" dirty="0"/>
              <a:t>, ou carências socioeconómicas), </a:t>
            </a:r>
          </a:p>
          <a:p>
            <a:pPr marL="0" indent="0">
              <a:buNone/>
            </a:pPr>
            <a:r>
              <a:rPr lang="pt-PT" dirty="0"/>
              <a:t>3. consagração de um princípio da eficácia e da informação (entre outros), em especial nos artigos 5.º, 19.º e 22.º das BGSSS consagração de um princípio da eficácia e da informação (entre outros), em especial nos artigos 5.º, 19.º e 22.º das BGSSS</a:t>
            </a:r>
          </a:p>
          <a:p>
            <a:pPr marL="0" indent="0">
              <a:buNone/>
            </a:pPr>
            <a:r>
              <a:rPr lang="pt-PT" b="1" dirty="0"/>
              <a:t>MAS….</a:t>
            </a:r>
          </a:p>
        </p:txBody>
      </p:sp>
      <p:sp>
        <p:nvSpPr>
          <p:cNvPr id="4" name="Marcador de Posição da Data 3">
            <a:extLst>
              <a:ext uri="{FF2B5EF4-FFF2-40B4-BE49-F238E27FC236}">
                <a16:creationId xmlns:a16="http://schemas.microsoft.com/office/drawing/2014/main" id="{CB1C7E56-361F-0A55-0F09-6FF1DEB9C469}"/>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77303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B82C88-A68C-4DD1-2F56-6CC71BEE7983}"/>
              </a:ext>
            </a:extLst>
          </p:cNvPr>
          <p:cNvSpPr>
            <a:spLocks noGrp="1"/>
          </p:cNvSpPr>
          <p:nvPr>
            <p:ph type="title"/>
          </p:nvPr>
        </p:nvSpPr>
        <p:spPr/>
        <p:txBody>
          <a:bodyPr/>
          <a:lstStyle/>
          <a:p>
            <a:r>
              <a:rPr lang="pt-PT" dirty="0" err="1"/>
              <a:t>Nudges</a:t>
            </a:r>
            <a:r>
              <a:rPr lang="pt-PT" dirty="0"/>
              <a:t> de precisão</a:t>
            </a:r>
          </a:p>
        </p:txBody>
      </p:sp>
      <p:sp>
        <p:nvSpPr>
          <p:cNvPr id="3" name="Marcador de Posição de Conteúdo 2">
            <a:extLst>
              <a:ext uri="{FF2B5EF4-FFF2-40B4-BE49-F238E27FC236}">
                <a16:creationId xmlns:a16="http://schemas.microsoft.com/office/drawing/2014/main" id="{A183C4B2-9D1B-0AFB-BBB6-EA14C2673415}"/>
              </a:ext>
            </a:extLst>
          </p:cNvPr>
          <p:cNvSpPr>
            <a:spLocks noGrp="1"/>
          </p:cNvSpPr>
          <p:nvPr>
            <p:ph idx="1"/>
          </p:nvPr>
        </p:nvSpPr>
        <p:spPr/>
        <p:txBody>
          <a:bodyPr/>
          <a:lstStyle/>
          <a:p>
            <a:r>
              <a:rPr lang="pt-PT" dirty="0"/>
              <a:t>Uso da tecnologia permite, no plano de </a:t>
            </a:r>
            <a:r>
              <a:rPr lang="pt-PT" i="1" dirty="0" err="1"/>
              <a:t>nudging</a:t>
            </a:r>
            <a:r>
              <a:rPr lang="pt-PT" dirty="0"/>
              <a:t>:</a:t>
            </a:r>
          </a:p>
          <a:p>
            <a:pPr marL="342900" indent="-342900">
              <a:buAutoNum type="arabicPeriod"/>
            </a:pPr>
            <a:r>
              <a:rPr lang="pt-PT" dirty="0"/>
              <a:t>pegar em </a:t>
            </a:r>
            <a:r>
              <a:rPr lang="pt-PT" i="1" dirty="0" err="1"/>
              <a:t>nudges</a:t>
            </a:r>
            <a:r>
              <a:rPr lang="pt-PT" dirty="0"/>
              <a:t> “reais” e levá-los para o “digital”, ampliando o seu palco ; </a:t>
            </a:r>
          </a:p>
          <a:p>
            <a:pPr marL="342900" indent="-342900">
              <a:buAutoNum type="arabicPeriod"/>
            </a:pPr>
            <a:r>
              <a:rPr lang="pt-PT" dirty="0"/>
              <a:t>por outro lado, integrar verdadeiramente a tecnologia, mormente algoritmos inteligentes baseados em </a:t>
            </a:r>
            <a:r>
              <a:rPr lang="pt-PT" i="1" dirty="0" err="1"/>
              <a:t>big</a:t>
            </a:r>
            <a:r>
              <a:rPr lang="pt-PT" i="1" dirty="0"/>
              <a:t> data </a:t>
            </a:r>
            <a:r>
              <a:rPr lang="pt-PT" dirty="0"/>
              <a:t>e </a:t>
            </a:r>
            <a:r>
              <a:rPr lang="pt-PT" i="1" dirty="0" err="1"/>
              <a:t>machine-learning</a:t>
            </a:r>
            <a:r>
              <a:rPr lang="pt-PT" dirty="0"/>
              <a:t>, e incrementar o seu grau de precisão e persuasão, gerando verdadeiros “</a:t>
            </a:r>
            <a:r>
              <a:rPr lang="pt-PT" i="1" dirty="0" err="1"/>
              <a:t>hypernudges</a:t>
            </a:r>
            <a:r>
              <a:rPr lang="pt-PT" dirty="0"/>
              <a:t>”.</a:t>
            </a:r>
          </a:p>
          <a:p>
            <a:pPr marL="342900" indent="-342900">
              <a:buAutoNum type="arabicPeriod"/>
            </a:pPr>
            <a:endParaRPr lang="pt-PT" dirty="0"/>
          </a:p>
          <a:p>
            <a:pPr marL="342900" indent="-342900">
              <a:buAutoNum type="arabicPeriod"/>
            </a:pPr>
            <a:endParaRPr lang="pt-PT" dirty="0"/>
          </a:p>
          <a:p>
            <a:pPr marL="0" indent="0">
              <a:buNone/>
            </a:pPr>
            <a:r>
              <a:rPr lang="pt-PT" dirty="0"/>
              <a:t>Discussão sobre as mais e menos valias e riscos de </a:t>
            </a:r>
            <a:r>
              <a:rPr lang="pt-PT" i="1" dirty="0" err="1"/>
              <a:t>nudges</a:t>
            </a:r>
            <a:r>
              <a:rPr lang="pt-PT" dirty="0"/>
              <a:t> pessoais, em vez de gerais ou por categorias brutas (ex. campanhas de informação para cuidadores informais ou para prestadores sociais), e sobre a sua legitimidade e possíveis usos abusivos (em especial, pelo Estado).</a:t>
            </a:r>
          </a:p>
        </p:txBody>
      </p:sp>
      <p:sp>
        <p:nvSpPr>
          <p:cNvPr id="4" name="Marcador de Posição da Data 3">
            <a:extLst>
              <a:ext uri="{FF2B5EF4-FFF2-40B4-BE49-F238E27FC236}">
                <a16:creationId xmlns:a16="http://schemas.microsoft.com/office/drawing/2014/main" id="{0AA5E846-227C-E019-E48E-BEE8E7EB1138}"/>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89043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74505-0C2D-C4CF-C18B-404FB57E2848}"/>
              </a:ext>
            </a:extLst>
          </p:cNvPr>
          <p:cNvSpPr>
            <a:spLocks noGrp="1"/>
          </p:cNvSpPr>
          <p:nvPr>
            <p:ph type="title"/>
          </p:nvPr>
        </p:nvSpPr>
        <p:spPr/>
        <p:txBody>
          <a:bodyPr/>
          <a:lstStyle/>
          <a:p>
            <a:r>
              <a:rPr lang="pt-PT" dirty="0" err="1"/>
              <a:t>Nudges</a:t>
            </a:r>
            <a:r>
              <a:rPr lang="pt-PT" dirty="0"/>
              <a:t> de precisão</a:t>
            </a:r>
          </a:p>
        </p:txBody>
      </p:sp>
      <p:sp>
        <p:nvSpPr>
          <p:cNvPr id="3" name="Marcador de Posição de Conteúdo 2">
            <a:extLst>
              <a:ext uri="{FF2B5EF4-FFF2-40B4-BE49-F238E27FC236}">
                <a16:creationId xmlns:a16="http://schemas.microsoft.com/office/drawing/2014/main" id="{ECEE7CFA-AEC4-E2BC-45B3-757D916BEA0D}"/>
              </a:ext>
            </a:extLst>
          </p:cNvPr>
          <p:cNvSpPr>
            <a:spLocks noGrp="1"/>
          </p:cNvSpPr>
          <p:nvPr>
            <p:ph idx="1"/>
          </p:nvPr>
        </p:nvSpPr>
        <p:spPr>
          <a:xfrm>
            <a:off x="851140" y="2103120"/>
            <a:ext cx="10708256" cy="3849624"/>
          </a:xfrm>
        </p:spPr>
        <p:txBody>
          <a:bodyPr>
            <a:noAutofit/>
          </a:bodyPr>
          <a:lstStyle/>
          <a:p>
            <a:r>
              <a:rPr lang="pt-PT" sz="1600" i="1" dirty="0" err="1">
                <a:effectLst/>
                <a:ea typeface="Calibri" panose="020F0502020204030204" pitchFamily="34" charset="0"/>
              </a:rPr>
              <a:t>Nudges</a:t>
            </a:r>
            <a:r>
              <a:rPr lang="pt-PT" sz="1600" dirty="0">
                <a:effectLst/>
                <a:ea typeface="Calibri" panose="020F0502020204030204" pitchFamily="34" charset="0"/>
              </a:rPr>
              <a:t> “massificados” apresentam por vezes </a:t>
            </a:r>
            <a:r>
              <a:rPr lang="pt-PT" sz="1600" b="1" dirty="0">
                <a:effectLst/>
                <a:ea typeface="Calibri" panose="020F0502020204030204" pitchFamily="34" charset="0"/>
              </a:rPr>
              <a:t>taxas de sucesso baixas </a:t>
            </a:r>
            <a:r>
              <a:rPr lang="pt-PT" sz="1600" dirty="0">
                <a:effectLst/>
                <a:ea typeface="Calibri" panose="020F0502020204030204" pitchFamily="34" charset="0"/>
              </a:rPr>
              <a:t>(por serem deficientes (mal desenhados), inadequados (insuficientes para resolver o problema) e não apropriados (enquanto erro de diagnóstico)</a:t>
            </a:r>
          </a:p>
          <a:p>
            <a:r>
              <a:rPr lang="pt-PT" sz="1600" dirty="0"/>
              <a:t>certos </a:t>
            </a:r>
            <a:r>
              <a:rPr lang="pt-PT" sz="1600" i="1" dirty="0" err="1"/>
              <a:t>nudges</a:t>
            </a:r>
            <a:r>
              <a:rPr lang="pt-PT" sz="1600" dirty="0"/>
              <a:t>, em particular sociais, podem até funcionar para uma parte da população-alvo mas </a:t>
            </a:r>
            <a:r>
              <a:rPr lang="pt-PT" sz="1600" b="1" dirty="0"/>
              <a:t>prejudicar outra</a:t>
            </a:r>
            <a:r>
              <a:rPr lang="pt-PT" sz="1600" dirty="0"/>
              <a:t>, sobretudo quando não há alinhamento entre os fins prosseguidos e as preferências da totalidade dos seus destinatários (ex. poupança energética ou dívidas fiscais)</a:t>
            </a:r>
          </a:p>
          <a:p>
            <a:r>
              <a:rPr lang="pt-PT" sz="1600" dirty="0"/>
              <a:t>levanta-se a questão de saber se o facto de os </a:t>
            </a:r>
            <a:r>
              <a:rPr lang="pt-PT" sz="1600" i="1" dirty="0" err="1"/>
              <a:t>nudges</a:t>
            </a:r>
            <a:r>
              <a:rPr lang="pt-PT" sz="1600" dirty="0"/>
              <a:t> “massificados” beneficiarem em média a maioria dos seus destinatários (e a sociedade) justifica, por si só, prejudicar alguns, ou pelo menos não os beneficiar tanto quando há meios (tecnológicos) que podem potenciar uma maior granularidade na escolha e desenho do </a:t>
            </a:r>
            <a:r>
              <a:rPr lang="pt-PT" sz="1600" i="1" dirty="0" err="1"/>
              <a:t>nudge</a:t>
            </a:r>
            <a:r>
              <a:rPr lang="pt-PT" sz="1600" dirty="0"/>
              <a:t> e, portanto, obviar a necessidade deste mesmo </a:t>
            </a:r>
            <a:r>
              <a:rPr lang="pt-PT" sz="1600" i="1" dirty="0" err="1"/>
              <a:t>trade-off</a:t>
            </a:r>
            <a:r>
              <a:rPr lang="pt-PT" sz="1600" dirty="0"/>
              <a:t> e até aumentar tanto o bem-estar social como individual, mormente dos que deverão mais beneficiar?</a:t>
            </a:r>
          </a:p>
          <a:p>
            <a:r>
              <a:rPr lang="pt-PT" sz="1600" dirty="0"/>
              <a:t> Ou seja, até que ponto não se deverá, em particular numa época em que existem meios adequados à disposição, </a:t>
            </a:r>
            <a:r>
              <a:rPr lang="pt-PT" sz="1600" b="1" dirty="0" err="1"/>
              <a:t>arquitectar</a:t>
            </a:r>
            <a:r>
              <a:rPr lang="pt-PT" sz="1600" b="1" dirty="0"/>
              <a:t> </a:t>
            </a:r>
            <a:r>
              <a:rPr lang="pt-PT" sz="1600" b="1" i="1" dirty="0" err="1"/>
              <a:t>nudges</a:t>
            </a:r>
            <a:r>
              <a:rPr lang="pt-PT" sz="1600" b="1" dirty="0"/>
              <a:t> considerando os seus efeitos distributivos</a:t>
            </a:r>
            <a:r>
              <a:rPr lang="pt-PT" sz="1600" dirty="0"/>
              <a:t>?</a:t>
            </a:r>
          </a:p>
        </p:txBody>
      </p:sp>
      <p:sp>
        <p:nvSpPr>
          <p:cNvPr id="4" name="Marcador de Posição da Data 3">
            <a:extLst>
              <a:ext uri="{FF2B5EF4-FFF2-40B4-BE49-F238E27FC236}">
                <a16:creationId xmlns:a16="http://schemas.microsoft.com/office/drawing/2014/main" id="{31A1FBE1-FC63-00A7-888F-7F1F438D7EED}"/>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675751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351E2-0ED4-D0DE-CED3-BDA9E0A83A1D}"/>
              </a:ext>
            </a:extLst>
          </p:cNvPr>
          <p:cNvSpPr>
            <a:spLocks noGrp="1"/>
          </p:cNvSpPr>
          <p:nvPr>
            <p:ph type="title"/>
          </p:nvPr>
        </p:nvSpPr>
        <p:spPr/>
        <p:txBody>
          <a:bodyPr/>
          <a:lstStyle/>
          <a:p>
            <a:r>
              <a:rPr lang="pt-PT" dirty="0" err="1"/>
              <a:t>Nudges</a:t>
            </a:r>
            <a:r>
              <a:rPr lang="pt-PT" dirty="0"/>
              <a:t> de precisão e SS</a:t>
            </a:r>
          </a:p>
        </p:txBody>
      </p:sp>
      <p:sp>
        <p:nvSpPr>
          <p:cNvPr id="3" name="Marcador de Posição de Conteúdo 2">
            <a:extLst>
              <a:ext uri="{FF2B5EF4-FFF2-40B4-BE49-F238E27FC236}">
                <a16:creationId xmlns:a16="http://schemas.microsoft.com/office/drawing/2014/main" id="{788DC326-074D-22EC-0A49-4B65DE6C1527}"/>
              </a:ext>
            </a:extLst>
          </p:cNvPr>
          <p:cNvSpPr>
            <a:spLocks noGrp="1"/>
          </p:cNvSpPr>
          <p:nvPr>
            <p:ph idx="1"/>
          </p:nvPr>
        </p:nvSpPr>
        <p:spPr/>
        <p:txBody>
          <a:bodyPr/>
          <a:lstStyle/>
          <a:p>
            <a:r>
              <a:rPr lang="pt-PT" dirty="0"/>
              <a:t>Na temática da Segurança Social a questão torna-se por demais relevante. </a:t>
            </a:r>
          </a:p>
          <a:p>
            <a:pPr marL="0" indent="0">
              <a:buNone/>
            </a:pPr>
            <a:endParaRPr lang="pt-PT" dirty="0"/>
          </a:p>
          <a:p>
            <a:r>
              <a:rPr lang="pt-PT" dirty="0"/>
              <a:t>Uma </a:t>
            </a:r>
            <a:r>
              <a:rPr lang="pt-PT" b="1" dirty="0"/>
              <a:t>norma por defeito automática de desconto para a Segurança Social, com um pré-determinado montante</a:t>
            </a:r>
            <a:r>
              <a:rPr lang="pt-PT" dirty="0"/>
              <a:t>, pode revelar-se eficaz, porque assegura uma elevada participação pelos vieses do Sistema 1 que a sustentam, mas </a:t>
            </a:r>
            <a:r>
              <a:rPr lang="pt-PT" b="1" dirty="0"/>
              <a:t>para trabalhadores com baixos salários pode ser, no tempo, demasiado onerosa</a:t>
            </a:r>
            <a:r>
              <a:rPr lang="pt-PT" dirty="0"/>
              <a:t> pois, apesar de se justificar a poupança para o futuro, na verdade, no presente, esse valor (ou parte dele) pode ser mais útil para a satisfação de necessidades prementes. Ora, se é verdade que a regra supletiva pode ser afastada, na prática, as mesmas distorções que a justificam (ex. inércia, desatenção, aversão a perdas, proximidade de escolha própria, âncora e referencial social ) contribuem para a sua </a:t>
            </a:r>
            <a:r>
              <a:rPr lang="pt-PT" b="1" dirty="0"/>
              <a:t>manutenção “pegajosa</a:t>
            </a:r>
            <a:r>
              <a:rPr lang="pt-PT" dirty="0"/>
              <a:t>”, até porque se aliam, a mais das vezes, a uma </a:t>
            </a:r>
            <a:r>
              <a:rPr lang="pt-PT" b="1" dirty="0"/>
              <a:t>estrutura burocrática pesada</a:t>
            </a:r>
            <a:r>
              <a:rPr lang="pt-PT" dirty="0"/>
              <a:t>, funcionando como </a:t>
            </a:r>
            <a:r>
              <a:rPr lang="pt-PT" i="1" dirty="0" err="1"/>
              <a:t>sludges</a:t>
            </a:r>
            <a:r>
              <a:rPr lang="pt-PT" dirty="0"/>
              <a:t>.</a:t>
            </a:r>
          </a:p>
        </p:txBody>
      </p:sp>
      <p:sp>
        <p:nvSpPr>
          <p:cNvPr id="4" name="Marcador de Posição da Data 3">
            <a:extLst>
              <a:ext uri="{FF2B5EF4-FFF2-40B4-BE49-F238E27FC236}">
                <a16:creationId xmlns:a16="http://schemas.microsoft.com/office/drawing/2014/main" id="{013F7646-A9DC-F813-D2B4-2FA97FBA3839}"/>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646884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DEC99-0BA6-4C1D-A988-7E6A7983922D}"/>
              </a:ext>
            </a:extLst>
          </p:cNvPr>
          <p:cNvSpPr>
            <a:spLocks noGrp="1"/>
          </p:cNvSpPr>
          <p:nvPr>
            <p:ph type="title"/>
          </p:nvPr>
        </p:nvSpPr>
        <p:spPr/>
        <p:txBody>
          <a:bodyPr/>
          <a:lstStyle/>
          <a:p>
            <a:r>
              <a:rPr lang="pt-PT" dirty="0" err="1"/>
              <a:t>Nudges</a:t>
            </a:r>
            <a:r>
              <a:rPr lang="pt-PT" dirty="0"/>
              <a:t> de precisão e SS</a:t>
            </a:r>
          </a:p>
        </p:txBody>
      </p:sp>
      <p:sp>
        <p:nvSpPr>
          <p:cNvPr id="3" name="Marcador de Posição de Conteúdo 2">
            <a:extLst>
              <a:ext uri="{FF2B5EF4-FFF2-40B4-BE49-F238E27FC236}">
                <a16:creationId xmlns:a16="http://schemas.microsoft.com/office/drawing/2014/main" id="{942D652E-84DB-4AC0-2DF5-4B373DDC4B86}"/>
              </a:ext>
            </a:extLst>
          </p:cNvPr>
          <p:cNvSpPr>
            <a:spLocks noGrp="1"/>
          </p:cNvSpPr>
          <p:nvPr>
            <p:ph idx="1"/>
          </p:nvPr>
        </p:nvSpPr>
        <p:spPr>
          <a:xfrm>
            <a:off x="1066800" y="2103120"/>
            <a:ext cx="10210800" cy="3931920"/>
          </a:xfrm>
        </p:spPr>
        <p:txBody>
          <a:bodyPr>
            <a:normAutofit/>
          </a:bodyPr>
          <a:lstStyle/>
          <a:p>
            <a:r>
              <a:rPr lang="pt-PT" dirty="0"/>
              <a:t>observa-se que as c</a:t>
            </a:r>
            <a:r>
              <a:rPr lang="pt-PT" b="1" dirty="0"/>
              <a:t>ontribuições globais dos trabalhadores mais velhos são inferiores em sistemas de </a:t>
            </a:r>
            <a:r>
              <a:rPr lang="pt-PT" b="1" i="1" dirty="0" err="1"/>
              <a:t>opt</a:t>
            </a:r>
            <a:r>
              <a:rPr lang="pt-PT" b="1" i="1" dirty="0"/>
              <a:t> out </a:t>
            </a:r>
            <a:r>
              <a:rPr lang="pt-PT" b="1" dirty="0"/>
              <a:t>automático</a:t>
            </a:r>
            <a:r>
              <a:rPr lang="pt-PT" dirty="0"/>
              <a:t>, mesmo se a taxa de participação é bastante superior, </a:t>
            </a:r>
            <a:r>
              <a:rPr lang="pt-PT" b="1" dirty="0"/>
              <a:t>quando comparadas com os descontos feitos no âmbito de adesões voluntárias</a:t>
            </a:r>
            <a:r>
              <a:rPr lang="pt-PT" dirty="0"/>
              <a:t> para a Segurança Social . </a:t>
            </a:r>
          </a:p>
          <a:p>
            <a:r>
              <a:rPr lang="pt-PT" dirty="0"/>
              <a:t>no total, o montante médio arrecadado é inferior ao segundo, mesmo se, neste contexto, a parte das entidades patronais é mais baixa. Verifica-se no sistema automático, para além de </a:t>
            </a:r>
            <a:r>
              <a:rPr lang="pt-PT" b="1" dirty="0"/>
              <a:t>efeitos de inércia </a:t>
            </a:r>
            <a:r>
              <a:rPr lang="pt-PT" dirty="0"/>
              <a:t>associados aos custos de </a:t>
            </a:r>
            <a:r>
              <a:rPr lang="pt-PT" dirty="0" err="1"/>
              <a:t>transacção</a:t>
            </a:r>
            <a:r>
              <a:rPr lang="pt-PT" dirty="0"/>
              <a:t> de saída e de informação sobre alternativas, uma </a:t>
            </a:r>
            <a:r>
              <a:rPr lang="pt-PT" b="1" dirty="0"/>
              <a:t>tendência para a ancoragem de descontos pelos mínimos estabelecidos nos planos</a:t>
            </a:r>
            <a:r>
              <a:rPr lang="pt-PT" dirty="0"/>
              <a:t>, o que, mesmo garantindo valores para a reforma (que poderiam não ser alcançados para muitos num sistema puramente voluntário de </a:t>
            </a:r>
            <a:r>
              <a:rPr lang="pt-PT" dirty="0" err="1"/>
              <a:t>opt</a:t>
            </a:r>
            <a:r>
              <a:rPr lang="pt-PT" dirty="0"/>
              <a:t>-in), não o faz adequadamente em termos de </a:t>
            </a:r>
            <a:r>
              <a:rPr lang="pt-PT" i="1" dirty="0" err="1"/>
              <a:t>trade-off</a:t>
            </a:r>
            <a:r>
              <a:rPr lang="pt-PT" i="1" dirty="0"/>
              <a:t> </a:t>
            </a:r>
            <a:r>
              <a:rPr lang="pt-PT" dirty="0"/>
              <a:t>presente-futuro por tornar “viscoso” o ajustamento à situação salarial e, portanto, penalizando em média estes trabalhadores perante outros que tomam decisões </a:t>
            </a:r>
            <a:r>
              <a:rPr lang="pt-PT" dirty="0" err="1"/>
              <a:t>activas</a:t>
            </a:r>
            <a:r>
              <a:rPr lang="pt-PT" dirty="0"/>
              <a:t>.</a:t>
            </a:r>
          </a:p>
          <a:p>
            <a:r>
              <a:rPr lang="pt-PT" dirty="0"/>
              <a:t>Ajustar: uma possibilidade poderá passar por um mecanismo de </a:t>
            </a:r>
            <a:r>
              <a:rPr lang="pt-PT" i="1" dirty="0"/>
              <a:t>opt-out,</a:t>
            </a:r>
            <a:r>
              <a:rPr lang="pt-PT" dirty="0"/>
              <a:t> mas com um </a:t>
            </a:r>
            <a:r>
              <a:rPr lang="pt-PT" b="1" dirty="0"/>
              <a:t>escalonamento automático por defeito das contribuições em função dos aumentos de rendimento</a:t>
            </a:r>
            <a:r>
              <a:rPr lang="pt-PT" dirty="0"/>
              <a:t>, e com maiores incentivos para os empregadores descontarem mais, ou em </a:t>
            </a:r>
            <a:r>
              <a:rPr lang="pt-PT" b="1" dirty="0"/>
              <a:t>função de critérios etários.</a:t>
            </a:r>
          </a:p>
        </p:txBody>
      </p:sp>
      <p:sp>
        <p:nvSpPr>
          <p:cNvPr id="4" name="Marcador de Posição da Data 3">
            <a:extLst>
              <a:ext uri="{FF2B5EF4-FFF2-40B4-BE49-F238E27FC236}">
                <a16:creationId xmlns:a16="http://schemas.microsoft.com/office/drawing/2014/main" id="{D4156BF0-0CBF-6F22-06A3-AE253E23BFC1}"/>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584514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2C2F7-0713-D461-B65F-C40B3069F027}"/>
              </a:ext>
            </a:extLst>
          </p:cNvPr>
          <p:cNvSpPr>
            <a:spLocks noGrp="1"/>
          </p:cNvSpPr>
          <p:nvPr>
            <p:ph type="title"/>
          </p:nvPr>
        </p:nvSpPr>
        <p:spPr/>
        <p:txBody>
          <a:bodyPr/>
          <a:lstStyle/>
          <a:p>
            <a:r>
              <a:rPr lang="pt-PT" dirty="0" err="1"/>
              <a:t>Nudges</a:t>
            </a:r>
            <a:r>
              <a:rPr lang="pt-PT" dirty="0"/>
              <a:t> de precisão e SS</a:t>
            </a:r>
          </a:p>
        </p:txBody>
      </p:sp>
      <p:sp>
        <p:nvSpPr>
          <p:cNvPr id="3" name="Marcador de Posição de Conteúdo 2">
            <a:extLst>
              <a:ext uri="{FF2B5EF4-FFF2-40B4-BE49-F238E27FC236}">
                <a16:creationId xmlns:a16="http://schemas.microsoft.com/office/drawing/2014/main" id="{11A56146-D533-1741-5FBE-B2CA4FBA55BD}"/>
              </a:ext>
            </a:extLst>
          </p:cNvPr>
          <p:cNvSpPr>
            <a:spLocks noGrp="1"/>
          </p:cNvSpPr>
          <p:nvPr>
            <p:ph idx="1"/>
          </p:nvPr>
        </p:nvSpPr>
        <p:spPr/>
        <p:txBody>
          <a:bodyPr>
            <a:normAutofit/>
          </a:bodyPr>
          <a:lstStyle/>
          <a:p>
            <a:r>
              <a:rPr lang="pt-PT" sz="1600" dirty="0" err="1"/>
              <a:t>Choukhmane</a:t>
            </a:r>
            <a:r>
              <a:rPr lang="pt-PT" sz="1600" dirty="0"/>
              <a:t> e de </a:t>
            </a:r>
            <a:r>
              <a:rPr lang="pt-PT" sz="1600" dirty="0" err="1"/>
              <a:t>Beshears</a:t>
            </a:r>
            <a:r>
              <a:rPr lang="pt-PT" sz="1600" dirty="0"/>
              <a:t> </a:t>
            </a:r>
            <a:r>
              <a:rPr lang="pt-PT" sz="1600" dirty="0" err="1"/>
              <a:t>et</a:t>
            </a:r>
            <a:r>
              <a:rPr lang="pt-PT" sz="1600" dirty="0"/>
              <a:t> al. revelam que </a:t>
            </a:r>
            <a:r>
              <a:rPr lang="pt-PT" sz="1600" b="1" dirty="0"/>
              <a:t>sistemas de </a:t>
            </a:r>
            <a:r>
              <a:rPr lang="pt-PT" sz="1600" b="1" i="1" dirty="0" err="1"/>
              <a:t>opt</a:t>
            </a:r>
            <a:r>
              <a:rPr lang="pt-PT" sz="1600" b="1" i="1" dirty="0"/>
              <a:t> out </a:t>
            </a:r>
            <a:r>
              <a:rPr lang="pt-PT" sz="1600" b="1" dirty="0"/>
              <a:t>para a reforma apenas acabam por beneficiar os trabalhadores mais jovens e de mais baixos rendimentos</a:t>
            </a:r>
            <a:r>
              <a:rPr lang="pt-PT" sz="1600" dirty="0"/>
              <a:t>, mais sensíveis aos </a:t>
            </a:r>
            <a:r>
              <a:rPr lang="pt-PT" sz="1600" i="1" dirty="0" err="1"/>
              <a:t>nudges</a:t>
            </a:r>
            <a:r>
              <a:rPr lang="pt-PT" sz="1600" dirty="0"/>
              <a:t>, pelo que para os restantes se revela pior do que pagamentos voluntários. </a:t>
            </a:r>
          </a:p>
          <a:p>
            <a:r>
              <a:rPr lang="pt-PT" sz="1600" dirty="0"/>
              <a:t>Deste modo, </a:t>
            </a:r>
            <a:r>
              <a:rPr lang="pt-PT" sz="1600" b="1" dirty="0"/>
              <a:t>o sistema precisaria de ser redesenhado </a:t>
            </a:r>
            <a:r>
              <a:rPr lang="pt-PT" sz="1600" dirty="0"/>
              <a:t>de forma mais </a:t>
            </a:r>
            <a:r>
              <a:rPr lang="pt-PT" sz="1600" b="1" dirty="0"/>
              <a:t>precisa</a:t>
            </a:r>
            <a:r>
              <a:rPr lang="pt-PT" sz="1600" dirty="0"/>
              <a:t>, embora com </a:t>
            </a:r>
            <a:r>
              <a:rPr lang="pt-PT" sz="1600" b="1" dirty="0"/>
              <a:t>cuidados</a:t>
            </a:r>
            <a:r>
              <a:rPr lang="pt-PT" sz="1600" dirty="0"/>
              <a:t>, mesmo se protege os mais fracos, uma vez que os aumentos das contribuições podem conduzir a fenómenos de </a:t>
            </a:r>
            <a:r>
              <a:rPr lang="pt-PT" sz="1600" i="1" dirty="0" err="1"/>
              <a:t>crowding</a:t>
            </a:r>
            <a:r>
              <a:rPr lang="pt-PT" sz="1600" i="1" dirty="0"/>
              <a:t> out</a:t>
            </a:r>
            <a:r>
              <a:rPr lang="pt-PT" sz="1600" dirty="0"/>
              <a:t>. </a:t>
            </a:r>
          </a:p>
          <a:p>
            <a:r>
              <a:rPr lang="pt-PT" sz="1600" dirty="0"/>
              <a:t>Observa-se também, nos planos de reforma, que </a:t>
            </a:r>
            <a:r>
              <a:rPr lang="pt-PT" sz="1600" b="1" dirty="0"/>
              <a:t>quem se mantém passivamente de acordo com a regra por defeito apresenta níveis de remorso superiores </a:t>
            </a:r>
            <a:r>
              <a:rPr lang="pt-PT" sz="1600" dirty="0"/>
              <a:t>em relação a quem faz escolhas </a:t>
            </a:r>
            <a:r>
              <a:rPr lang="pt-PT" sz="1600" dirty="0" err="1"/>
              <a:t>activas</a:t>
            </a:r>
            <a:r>
              <a:rPr lang="pt-PT" sz="1600" dirty="0"/>
              <a:t>, associados a perdas de bem-estar .</a:t>
            </a:r>
          </a:p>
        </p:txBody>
      </p:sp>
      <p:sp>
        <p:nvSpPr>
          <p:cNvPr id="4" name="Marcador de Posição da Data 3">
            <a:extLst>
              <a:ext uri="{FF2B5EF4-FFF2-40B4-BE49-F238E27FC236}">
                <a16:creationId xmlns:a16="http://schemas.microsoft.com/office/drawing/2014/main" id="{37B4C155-E85F-106F-2B2F-6D20BD600456}"/>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805643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8BAD4-52E0-C934-05C2-3AA3166A7F11}"/>
              </a:ext>
            </a:extLst>
          </p:cNvPr>
          <p:cNvSpPr>
            <a:spLocks noGrp="1"/>
          </p:cNvSpPr>
          <p:nvPr>
            <p:ph type="title"/>
          </p:nvPr>
        </p:nvSpPr>
        <p:spPr/>
        <p:txBody>
          <a:bodyPr/>
          <a:lstStyle/>
          <a:p>
            <a:r>
              <a:rPr lang="pt-PT" dirty="0" err="1"/>
              <a:t>Nudges</a:t>
            </a:r>
            <a:r>
              <a:rPr lang="pt-PT" dirty="0"/>
              <a:t> de precisão</a:t>
            </a:r>
          </a:p>
        </p:txBody>
      </p:sp>
      <p:sp>
        <p:nvSpPr>
          <p:cNvPr id="3" name="Marcador de Posição de Conteúdo 2">
            <a:extLst>
              <a:ext uri="{FF2B5EF4-FFF2-40B4-BE49-F238E27FC236}">
                <a16:creationId xmlns:a16="http://schemas.microsoft.com/office/drawing/2014/main" id="{40B9543F-F0A4-5ED2-B9F0-B9144BC52A72}"/>
              </a:ext>
            </a:extLst>
          </p:cNvPr>
          <p:cNvSpPr>
            <a:spLocks noGrp="1"/>
          </p:cNvSpPr>
          <p:nvPr>
            <p:ph idx="1"/>
          </p:nvPr>
        </p:nvSpPr>
        <p:spPr/>
        <p:txBody>
          <a:bodyPr>
            <a:normAutofit/>
          </a:bodyPr>
          <a:lstStyle/>
          <a:p>
            <a:pPr marL="0" indent="0">
              <a:buNone/>
            </a:pPr>
            <a:r>
              <a:rPr lang="pt-PT" dirty="0"/>
              <a:t>A arquitectura granulada dos </a:t>
            </a:r>
            <a:r>
              <a:rPr lang="pt-PT" i="1" dirty="0"/>
              <a:t>nudges</a:t>
            </a:r>
            <a:r>
              <a:rPr lang="pt-PT" dirty="0"/>
              <a:t>, baseada na recolha e tratamento inteligente de </a:t>
            </a:r>
            <a:r>
              <a:rPr lang="pt-PT" i="1" dirty="0"/>
              <a:t>big data</a:t>
            </a:r>
            <a:r>
              <a:rPr lang="pt-PT" dirty="0"/>
              <a:t>, pode focar-se em duas frentes diferentes que podem ser trabalhadas em separado ou conjuntamente:</a:t>
            </a:r>
          </a:p>
          <a:p>
            <a:pPr marL="342900" indent="-342900">
              <a:buFont typeface="+mj-lt"/>
              <a:buAutoNum type="arabicPeriod"/>
            </a:pPr>
            <a:r>
              <a:rPr lang="pt-PT" dirty="0"/>
              <a:t>personalização da escolha  </a:t>
            </a:r>
          </a:p>
          <a:p>
            <a:pPr marL="342900" indent="-342900">
              <a:buFont typeface="+mj-lt"/>
              <a:buAutoNum type="arabicPeriod"/>
            </a:pPr>
            <a:r>
              <a:rPr lang="pt-PT" dirty="0"/>
              <a:t>personalização da prestação</a:t>
            </a:r>
          </a:p>
          <a:p>
            <a:pPr marL="342900" indent="-342900">
              <a:buFont typeface="+mj-lt"/>
              <a:buAutoNum type="arabicPeriod"/>
            </a:pPr>
            <a:endParaRPr lang="pt-PT" dirty="0"/>
          </a:p>
          <a:p>
            <a:pPr marL="0" indent="0">
              <a:buNone/>
            </a:pPr>
            <a:r>
              <a:rPr lang="pt-PT" dirty="0"/>
              <a:t> </a:t>
            </a:r>
          </a:p>
          <a:p>
            <a:pPr marL="0" indent="0">
              <a:buNone/>
            </a:pPr>
            <a:endParaRPr lang="pt-PT" dirty="0"/>
          </a:p>
          <a:p>
            <a:pPr marL="342900" indent="-342900">
              <a:buAutoNum type="arabicPeriod"/>
            </a:pPr>
            <a:endParaRPr lang="pt-PT" dirty="0"/>
          </a:p>
        </p:txBody>
      </p:sp>
      <p:sp>
        <p:nvSpPr>
          <p:cNvPr id="4" name="Marcador de Posição da Data 3">
            <a:extLst>
              <a:ext uri="{FF2B5EF4-FFF2-40B4-BE49-F238E27FC236}">
                <a16:creationId xmlns:a16="http://schemas.microsoft.com/office/drawing/2014/main" id="{B247C538-5BB9-E911-70BD-8EE94DBBD158}"/>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529388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EC76A-6BF3-BF35-B97F-3DA10C233554}"/>
              </a:ext>
            </a:extLst>
          </p:cNvPr>
          <p:cNvSpPr>
            <a:spLocks noGrp="1"/>
          </p:cNvSpPr>
          <p:nvPr>
            <p:ph type="title"/>
          </p:nvPr>
        </p:nvSpPr>
        <p:spPr/>
        <p:txBody>
          <a:bodyPr/>
          <a:lstStyle/>
          <a:p>
            <a:r>
              <a:rPr lang="pt-PT" dirty="0" err="1"/>
              <a:t>Nudges</a:t>
            </a:r>
            <a:r>
              <a:rPr lang="pt-PT" dirty="0"/>
              <a:t> de precisão: escolha</a:t>
            </a:r>
          </a:p>
        </p:txBody>
      </p:sp>
      <p:sp>
        <p:nvSpPr>
          <p:cNvPr id="3" name="Marcador de Posição de Conteúdo 2">
            <a:extLst>
              <a:ext uri="{FF2B5EF4-FFF2-40B4-BE49-F238E27FC236}">
                <a16:creationId xmlns:a16="http://schemas.microsoft.com/office/drawing/2014/main" id="{97162EB0-B992-354E-418D-CE0111832718}"/>
              </a:ext>
            </a:extLst>
          </p:cNvPr>
          <p:cNvSpPr>
            <a:spLocks noGrp="1"/>
          </p:cNvSpPr>
          <p:nvPr>
            <p:ph idx="1"/>
          </p:nvPr>
        </p:nvSpPr>
        <p:spPr/>
        <p:txBody>
          <a:bodyPr/>
          <a:lstStyle/>
          <a:p>
            <a:pPr marL="0" indent="0">
              <a:buNone/>
            </a:pPr>
            <a:r>
              <a:rPr lang="pt-PT" dirty="0"/>
              <a:t>No primeiro caso, trata-se de </a:t>
            </a:r>
            <a:r>
              <a:rPr lang="pt-PT" b="1" dirty="0"/>
              <a:t>adequar o resultado às características e preferências dos indivíduos</a:t>
            </a:r>
            <a:r>
              <a:rPr lang="pt-PT" dirty="0"/>
              <a:t>. Por ex., em vez de genericamente definir uma regra supletiva de contribuição de 11% para a Segurança Social, que poderá ser demasiado elevada para A e demasiado baixa para B consoante os seus </a:t>
            </a:r>
            <a:r>
              <a:rPr lang="pt-PT" dirty="0" err="1"/>
              <a:t>respectivos</a:t>
            </a:r>
            <a:r>
              <a:rPr lang="pt-PT" dirty="0"/>
              <a:t> perfis e circunstâncias, fixar para aquele, por exemplo, 5% e para este 13%.</a:t>
            </a:r>
          </a:p>
          <a:p>
            <a:pPr marL="0" indent="0">
              <a:buNone/>
            </a:pPr>
            <a:endParaRPr lang="pt-PT" dirty="0"/>
          </a:p>
          <a:p>
            <a:pPr marL="0" indent="0">
              <a:buNone/>
            </a:pPr>
            <a:r>
              <a:rPr lang="pt-PT" dirty="0"/>
              <a:t>Mais, pode -se tornar a </a:t>
            </a:r>
            <a:r>
              <a:rPr lang="pt-PT" b="1" dirty="0"/>
              <a:t>taxa por defeito dinâmica </a:t>
            </a:r>
            <a:r>
              <a:rPr lang="pt-PT" dirty="0"/>
              <a:t>de acordo com o fluxo de informação, integrando novos dados em tempo real: num mês poderá ser de x e no mês seguinte, por exemplo, x+ 1 ou x-1. </a:t>
            </a:r>
          </a:p>
          <a:p>
            <a:pPr marL="0" indent="0">
              <a:buNone/>
            </a:pPr>
            <a:endParaRPr lang="pt-PT" dirty="0"/>
          </a:p>
          <a:p>
            <a:pPr marL="0" indent="0">
              <a:buNone/>
            </a:pPr>
            <a:r>
              <a:rPr lang="pt-PT" dirty="0"/>
              <a:t>Por outro lado, pode-se igualmente pensar em determinadas </a:t>
            </a:r>
            <a:r>
              <a:rPr lang="pt-PT" b="1" dirty="0"/>
              <a:t>metas absolutas</a:t>
            </a:r>
            <a:r>
              <a:rPr lang="pt-PT" dirty="0"/>
              <a:t>, fixadas, nomeadamente, em termos de </a:t>
            </a:r>
            <a:r>
              <a:rPr lang="pt-PT" dirty="0" err="1"/>
              <a:t>objectivos</a:t>
            </a:r>
            <a:r>
              <a:rPr lang="pt-PT" dirty="0"/>
              <a:t> anuais com auxílio tecnológico e ir-se recebendo mensagens (lembretes ou avisos) customizados, dando conta da sua concretização (ex. ainda só descontou um terço, já atingiu 50%, alcançou o seu </a:t>
            </a:r>
            <a:r>
              <a:rPr lang="pt-PT" dirty="0" err="1"/>
              <a:t>objectivo</a:t>
            </a:r>
            <a:r>
              <a:rPr lang="pt-PT" dirty="0"/>
              <a:t>).</a:t>
            </a:r>
          </a:p>
        </p:txBody>
      </p:sp>
      <p:sp>
        <p:nvSpPr>
          <p:cNvPr id="4" name="Marcador de Posição da Data 3">
            <a:extLst>
              <a:ext uri="{FF2B5EF4-FFF2-40B4-BE49-F238E27FC236}">
                <a16:creationId xmlns:a16="http://schemas.microsoft.com/office/drawing/2014/main" id="{D96B9DE2-A735-6154-CDFA-14087FF7A789}"/>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239109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7B0A6-C810-70E1-C11A-4B7608176E84}"/>
              </a:ext>
            </a:extLst>
          </p:cNvPr>
          <p:cNvSpPr>
            <a:spLocks noGrp="1"/>
          </p:cNvSpPr>
          <p:nvPr>
            <p:ph type="title"/>
          </p:nvPr>
        </p:nvSpPr>
        <p:spPr/>
        <p:txBody>
          <a:bodyPr/>
          <a:lstStyle/>
          <a:p>
            <a:r>
              <a:rPr lang="pt-PT" dirty="0" err="1"/>
              <a:t>Nudges</a:t>
            </a:r>
            <a:r>
              <a:rPr lang="pt-PT" dirty="0"/>
              <a:t> de precisão: prestação</a:t>
            </a:r>
          </a:p>
        </p:txBody>
      </p:sp>
      <p:sp>
        <p:nvSpPr>
          <p:cNvPr id="3" name="Marcador de Posição de Conteúdo 2">
            <a:extLst>
              <a:ext uri="{FF2B5EF4-FFF2-40B4-BE49-F238E27FC236}">
                <a16:creationId xmlns:a16="http://schemas.microsoft.com/office/drawing/2014/main" id="{728E2E0C-3235-89F6-659C-A1A95BE3DF58}"/>
              </a:ext>
            </a:extLst>
          </p:cNvPr>
          <p:cNvSpPr>
            <a:spLocks noGrp="1"/>
          </p:cNvSpPr>
          <p:nvPr>
            <p:ph idx="1"/>
          </p:nvPr>
        </p:nvSpPr>
        <p:spPr>
          <a:xfrm>
            <a:off x="1066800" y="2103120"/>
            <a:ext cx="10354574" cy="3931920"/>
          </a:xfrm>
        </p:spPr>
        <p:txBody>
          <a:bodyPr/>
          <a:lstStyle/>
          <a:p>
            <a:r>
              <a:rPr lang="pt-PT" dirty="0"/>
              <a:t>Quanto à personalização da prestação, o que está em causa é que </a:t>
            </a:r>
            <a:r>
              <a:rPr lang="pt-PT" i="1" dirty="0" err="1"/>
              <a:t>nudge</a:t>
            </a:r>
            <a:r>
              <a:rPr lang="pt-PT" dirty="0"/>
              <a:t> usar para melhor atingir a escolha (fim prosseguido), ou seja </a:t>
            </a:r>
            <a:r>
              <a:rPr lang="pt-PT" b="1" dirty="0"/>
              <a:t>que tipo de </a:t>
            </a:r>
            <a:r>
              <a:rPr lang="pt-PT" b="1" i="1" dirty="0" err="1"/>
              <a:t>nudge</a:t>
            </a:r>
            <a:r>
              <a:rPr lang="pt-PT" b="1" dirty="0"/>
              <a:t> e, dentro deste, com que desenho</a:t>
            </a:r>
            <a:r>
              <a:rPr lang="pt-PT" dirty="0"/>
              <a:t>. </a:t>
            </a:r>
          </a:p>
          <a:p>
            <a:endParaRPr lang="pt-PT" dirty="0"/>
          </a:p>
          <a:p>
            <a:r>
              <a:rPr lang="pt-PT" dirty="0"/>
              <a:t>Por exemplo, alguma investigação vem alertando para o </a:t>
            </a:r>
            <a:r>
              <a:rPr lang="pt-PT" b="1" dirty="0"/>
              <a:t>impacto ideológico </a:t>
            </a:r>
            <a:r>
              <a:rPr lang="pt-PT" dirty="0"/>
              <a:t>na eficácia dos </a:t>
            </a:r>
            <a:r>
              <a:rPr lang="pt-PT" dirty="0" err="1"/>
              <a:t>nudges</a:t>
            </a:r>
            <a:r>
              <a:rPr lang="pt-PT" dirty="0"/>
              <a:t>. Assim, empurrões verdes (como comparação social) parecem funcionar com liberais mas chocam com conservadores, o que parece sugerir que </a:t>
            </a:r>
            <a:r>
              <a:rPr lang="pt-PT" i="1" dirty="0" err="1"/>
              <a:t>nudges</a:t>
            </a:r>
            <a:r>
              <a:rPr lang="pt-PT" dirty="0"/>
              <a:t> educativos (e transparentes) precisam de ser mais customizados para cumprirem melhor a sua função. </a:t>
            </a:r>
          </a:p>
          <a:p>
            <a:r>
              <a:rPr lang="pt-PT" dirty="0"/>
              <a:t>Em termos de apoios sociais, experimentou-se, para efeitos de incrementar a adesão a ajudas à educação, o recurso a </a:t>
            </a:r>
            <a:r>
              <a:rPr lang="pt-PT" b="1" dirty="0"/>
              <a:t>mensagens de texto informativas granulares</a:t>
            </a:r>
            <a:r>
              <a:rPr lang="pt-PT" dirty="0"/>
              <a:t>, o que não só aumentou a completude e </a:t>
            </a:r>
            <a:r>
              <a:rPr lang="pt-PT" dirty="0" err="1"/>
              <a:t>correcto</a:t>
            </a:r>
            <a:r>
              <a:rPr lang="pt-PT" dirty="0"/>
              <a:t> preenchimento dos formulários, com benefícios para os alunos de baixos estratos </a:t>
            </a:r>
            <a:r>
              <a:rPr lang="pt-PT" dirty="0" err="1"/>
              <a:t>socio-económicos</a:t>
            </a:r>
            <a:r>
              <a:rPr lang="pt-PT" dirty="0"/>
              <a:t> anteriormente prejudicados pelas dificuldades burocráticas e falta de auxílio técnico na navegação do sistema, como diminuiu os custos administrativos de verificação .</a:t>
            </a:r>
          </a:p>
        </p:txBody>
      </p:sp>
      <p:sp>
        <p:nvSpPr>
          <p:cNvPr id="4" name="Marcador de Posição da Data 3">
            <a:extLst>
              <a:ext uri="{FF2B5EF4-FFF2-40B4-BE49-F238E27FC236}">
                <a16:creationId xmlns:a16="http://schemas.microsoft.com/office/drawing/2014/main" id="{ABA771F5-A516-9679-6B16-D46937EEF157}"/>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080056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83163-E208-5A04-3A22-81F00FAE3C69}"/>
              </a:ext>
            </a:extLst>
          </p:cNvPr>
          <p:cNvSpPr>
            <a:spLocks noGrp="1"/>
          </p:cNvSpPr>
          <p:nvPr>
            <p:ph type="title"/>
          </p:nvPr>
        </p:nvSpPr>
        <p:spPr/>
        <p:txBody>
          <a:bodyPr/>
          <a:lstStyle/>
          <a:p>
            <a:r>
              <a:rPr lang="pt-PT" dirty="0"/>
              <a:t>Limites e cuidados</a:t>
            </a:r>
          </a:p>
        </p:txBody>
      </p:sp>
      <p:sp>
        <p:nvSpPr>
          <p:cNvPr id="3" name="Marcador de Posição de Conteúdo 2">
            <a:extLst>
              <a:ext uri="{FF2B5EF4-FFF2-40B4-BE49-F238E27FC236}">
                <a16:creationId xmlns:a16="http://schemas.microsoft.com/office/drawing/2014/main" id="{B02CD14E-8009-3FEE-650C-514EFCC4C652}"/>
              </a:ext>
            </a:extLst>
          </p:cNvPr>
          <p:cNvSpPr>
            <a:spLocks noGrp="1"/>
          </p:cNvSpPr>
          <p:nvPr>
            <p:ph idx="1"/>
          </p:nvPr>
        </p:nvSpPr>
        <p:spPr>
          <a:xfrm>
            <a:off x="1066799" y="2103120"/>
            <a:ext cx="10314317" cy="3931920"/>
          </a:xfrm>
        </p:spPr>
        <p:txBody>
          <a:bodyPr>
            <a:normAutofit fontScale="92500" lnSpcReduction="10000"/>
          </a:bodyPr>
          <a:lstStyle/>
          <a:p>
            <a:r>
              <a:rPr lang="pt-PT" dirty="0"/>
              <a:t>Similares a </a:t>
            </a:r>
            <a:r>
              <a:rPr lang="pt-PT" dirty="0" err="1"/>
              <a:t>RaC</a:t>
            </a:r>
            <a:r>
              <a:rPr lang="pt-PT" dirty="0"/>
              <a:t> e personalização das regras</a:t>
            </a:r>
          </a:p>
          <a:p>
            <a:r>
              <a:rPr lang="pt-PT" dirty="0"/>
              <a:t>Problemas éticos e de </a:t>
            </a:r>
            <a:r>
              <a:rPr lang="pt-PT" i="1" dirty="0" err="1"/>
              <a:t>slippery</a:t>
            </a:r>
            <a:r>
              <a:rPr lang="pt-PT" i="1" dirty="0"/>
              <a:t> </a:t>
            </a:r>
            <a:r>
              <a:rPr lang="pt-PT" i="1" dirty="0" err="1"/>
              <a:t>slope</a:t>
            </a:r>
            <a:endParaRPr lang="pt-PT" i="1" dirty="0"/>
          </a:p>
          <a:p>
            <a:r>
              <a:rPr lang="pt-PT" dirty="0"/>
              <a:t>Estreitamento de opções (visão de túnel)</a:t>
            </a:r>
          </a:p>
          <a:p>
            <a:r>
              <a:rPr lang="pt-PT" dirty="0"/>
              <a:t>Determinadas áreas (ex. direitos políticos)</a:t>
            </a:r>
          </a:p>
          <a:p>
            <a:r>
              <a:rPr lang="pt-PT" dirty="0"/>
              <a:t>Excesso de </a:t>
            </a:r>
            <a:r>
              <a:rPr lang="pt-PT" i="1" dirty="0" err="1"/>
              <a:t>nudging</a:t>
            </a:r>
            <a:endParaRPr lang="pt-PT" i="1" dirty="0"/>
          </a:p>
          <a:p>
            <a:r>
              <a:rPr lang="pt-PT" dirty="0"/>
              <a:t>existem situações em que </a:t>
            </a:r>
            <a:r>
              <a:rPr lang="pt-PT" i="1" dirty="0" err="1"/>
              <a:t>nudges</a:t>
            </a:r>
            <a:r>
              <a:rPr lang="pt-PT" dirty="0"/>
              <a:t> não são adequados, devendo ser substituídos por outros meios mais </a:t>
            </a:r>
            <a:r>
              <a:rPr lang="pt-PT" dirty="0" err="1"/>
              <a:t>ingerentes</a:t>
            </a:r>
            <a:r>
              <a:rPr lang="pt-PT" dirty="0"/>
              <a:t>, como instrumentos económicos ou comandos</a:t>
            </a:r>
          </a:p>
          <a:p>
            <a:r>
              <a:rPr lang="pt-PT" dirty="0"/>
              <a:t>nem sempre a precisão é útil, sendo, pelo contrário, a uniformidade mais conforme, incluindo por motivos normativos e de aceitabilidade social, ou porque o acréscimo de granularidade não acrescenta valor, apenas servindo para complicar, justificar custos ou simular maior customização (e.g. considerar a cor dos olhos para efeitos de calibração do montante a descontar para a Segurança Social)</a:t>
            </a:r>
          </a:p>
          <a:p>
            <a:r>
              <a:rPr lang="pt-PT" dirty="0"/>
              <a:t>a exequibilidade de calibração fina é maior para soluções digitais do que físicas, pela menor flexibilidade destas, o seu potencial maior custo de adaptação e menor disponibilidade de dados (ex. ajustamento pessoal da cantina)</a:t>
            </a:r>
          </a:p>
        </p:txBody>
      </p:sp>
      <p:sp>
        <p:nvSpPr>
          <p:cNvPr id="4" name="Marcador de Posição da Data 3">
            <a:extLst>
              <a:ext uri="{FF2B5EF4-FFF2-40B4-BE49-F238E27FC236}">
                <a16:creationId xmlns:a16="http://schemas.microsoft.com/office/drawing/2014/main" id="{06B254F9-1A87-5D44-C21C-D4E9B59400A8}"/>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624169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DD70E-14BB-7C1B-35D1-D68F6C52D26F}"/>
              </a:ext>
            </a:extLst>
          </p:cNvPr>
          <p:cNvSpPr>
            <a:spLocks noGrp="1"/>
          </p:cNvSpPr>
          <p:nvPr>
            <p:ph type="title"/>
          </p:nvPr>
        </p:nvSpPr>
        <p:spPr/>
        <p:txBody>
          <a:bodyPr/>
          <a:lstStyle/>
          <a:p>
            <a:r>
              <a:rPr lang="pt-PT" dirty="0"/>
              <a:t>Limites e cuidados</a:t>
            </a:r>
          </a:p>
        </p:txBody>
      </p:sp>
      <p:sp>
        <p:nvSpPr>
          <p:cNvPr id="3" name="Marcador de Posição de Conteúdo 2">
            <a:extLst>
              <a:ext uri="{FF2B5EF4-FFF2-40B4-BE49-F238E27FC236}">
                <a16:creationId xmlns:a16="http://schemas.microsoft.com/office/drawing/2014/main" id="{81CE9AE1-F8CA-3B46-726B-9752A5C47A24}"/>
              </a:ext>
            </a:extLst>
          </p:cNvPr>
          <p:cNvSpPr>
            <a:spLocks noGrp="1"/>
          </p:cNvSpPr>
          <p:nvPr>
            <p:ph idx="1"/>
          </p:nvPr>
        </p:nvSpPr>
        <p:spPr/>
        <p:txBody>
          <a:bodyPr/>
          <a:lstStyle/>
          <a:p>
            <a:endParaRPr lang="pt-PT" dirty="0"/>
          </a:p>
          <a:p>
            <a:r>
              <a:rPr lang="pt-PT" dirty="0"/>
              <a:t>certos tipos de “</a:t>
            </a:r>
            <a:r>
              <a:rPr lang="pt-PT" dirty="0" err="1"/>
              <a:t>empurrõezinhos</a:t>
            </a:r>
            <a:r>
              <a:rPr lang="pt-PT" dirty="0"/>
              <a:t>” serão mais propensos a maior calibração com os mais transparentes, educativos e ligados ao Sistema 2 a parecer melhores candidatos do que os </a:t>
            </a:r>
            <a:r>
              <a:rPr lang="pt-PT" i="1" dirty="0" err="1"/>
              <a:t>nudges</a:t>
            </a:r>
            <a:r>
              <a:rPr lang="pt-PT" dirty="0"/>
              <a:t> intuitivos e automáticos associados ao Sistema 1, que mesmo quando não são customizados, apresentam tendencialmente melhores resultados transversais</a:t>
            </a:r>
          </a:p>
          <a:p>
            <a:endParaRPr lang="pt-PT" dirty="0"/>
          </a:p>
          <a:p>
            <a:pPr marL="0" indent="0">
              <a:buNone/>
            </a:pPr>
            <a:endParaRPr lang="pt-PT" dirty="0"/>
          </a:p>
          <a:p>
            <a:r>
              <a:rPr lang="pt-PT" dirty="0"/>
              <a:t>TRANSPARÊNCIA + AGÊNCIA</a:t>
            </a:r>
          </a:p>
          <a:p>
            <a:endParaRPr lang="pt-PT" dirty="0"/>
          </a:p>
        </p:txBody>
      </p:sp>
      <p:sp>
        <p:nvSpPr>
          <p:cNvPr id="4" name="Marcador de Posição da Data 3">
            <a:extLst>
              <a:ext uri="{FF2B5EF4-FFF2-40B4-BE49-F238E27FC236}">
                <a16:creationId xmlns:a16="http://schemas.microsoft.com/office/drawing/2014/main" id="{4F5A6388-82DF-549B-6F3B-10EF4A4DE907}"/>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5784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1E767-59BB-4C7F-0195-E870B7766BCD}"/>
              </a:ext>
            </a:extLst>
          </p:cNvPr>
          <p:cNvSpPr>
            <a:spLocks noGrp="1"/>
          </p:cNvSpPr>
          <p:nvPr>
            <p:ph type="title"/>
          </p:nvPr>
        </p:nvSpPr>
        <p:spPr/>
        <p:txBody>
          <a:bodyPr/>
          <a:lstStyle/>
          <a:p>
            <a:r>
              <a:rPr lang="pt-PT" dirty="0"/>
              <a:t>Introdução</a:t>
            </a:r>
          </a:p>
        </p:txBody>
      </p:sp>
      <p:sp>
        <p:nvSpPr>
          <p:cNvPr id="3" name="Marcador de Posição de Conteúdo 2">
            <a:extLst>
              <a:ext uri="{FF2B5EF4-FFF2-40B4-BE49-F238E27FC236}">
                <a16:creationId xmlns:a16="http://schemas.microsoft.com/office/drawing/2014/main" id="{F3E0968B-6385-7F76-2CA9-558EC1490460}"/>
              </a:ext>
            </a:extLst>
          </p:cNvPr>
          <p:cNvSpPr>
            <a:spLocks noGrp="1"/>
          </p:cNvSpPr>
          <p:nvPr>
            <p:ph idx="1"/>
          </p:nvPr>
        </p:nvSpPr>
        <p:spPr/>
        <p:txBody>
          <a:bodyPr>
            <a:normAutofit fontScale="92500" lnSpcReduction="20000"/>
          </a:bodyPr>
          <a:lstStyle/>
          <a:p>
            <a:r>
              <a:rPr lang="pt-PT" dirty="0"/>
              <a:t>Mas…</a:t>
            </a:r>
          </a:p>
          <a:p>
            <a:r>
              <a:rPr lang="pt-PT" dirty="0"/>
              <a:t>1. a </a:t>
            </a:r>
            <a:r>
              <a:rPr lang="pt-PT" b="1" dirty="0"/>
              <a:t>complexidade</a:t>
            </a:r>
            <a:r>
              <a:rPr lang="pt-PT" dirty="0"/>
              <a:t> do enquadramento </a:t>
            </a:r>
            <a:r>
              <a:rPr lang="pt-PT" b="1" dirty="0"/>
              <a:t>legal</a:t>
            </a:r>
            <a:r>
              <a:rPr lang="pt-PT" dirty="0"/>
              <a:t> (em constante mutação);</a:t>
            </a:r>
          </a:p>
          <a:p>
            <a:r>
              <a:rPr lang="pt-PT" dirty="0"/>
              <a:t>2. a </a:t>
            </a:r>
            <a:r>
              <a:rPr lang="pt-PT" b="1" dirty="0"/>
              <a:t>complexidade</a:t>
            </a:r>
            <a:r>
              <a:rPr lang="pt-PT" dirty="0"/>
              <a:t> do sistema </a:t>
            </a:r>
            <a:r>
              <a:rPr lang="pt-PT" b="1" dirty="0"/>
              <a:t>burocrático</a:t>
            </a:r>
          </a:p>
          <a:p>
            <a:r>
              <a:rPr lang="pt-PT" dirty="0"/>
              <a:t>3. “</a:t>
            </a:r>
            <a:r>
              <a:rPr lang="pt-PT" b="1" dirty="0"/>
              <a:t>Direito de Secretaria</a:t>
            </a:r>
            <a:r>
              <a:rPr lang="pt-PT" dirty="0"/>
              <a:t>”</a:t>
            </a:r>
          </a:p>
          <a:p>
            <a:pPr marL="0" indent="0">
              <a:buNone/>
            </a:pPr>
            <a:endParaRPr lang="pt-PT" dirty="0"/>
          </a:p>
          <a:p>
            <a:pPr marL="0" indent="0">
              <a:buNone/>
            </a:pPr>
            <a:r>
              <a:rPr lang="pt-PT" b="1" dirty="0"/>
              <a:t>Dificultam a sua navigabilidade </a:t>
            </a:r>
            <a:r>
              <a:rPr lang="pt-PT" dirty="0"/>
              <a:t>e, consequentemente, a concretização </a:t>
            </a:r>
            <a:r>
              <a:rPr lang="pt-PT" dirty="0" err="1"/>
              <a:t>efectiva</a:t>
            </a:r>
            <a:r>
              <a:rPr lang="pt-PT" dirty="0"/>
              <a:t> do direito à SS, porque:</a:t>
            </a:r>
          </a:p>
          <a:p>
            <a:pPr marL="342900" indent="-342900">
              <a:buFont typeface="+mj-lt"/>
              <a:buAutoNum type="arabicPeriod"/>
            </a:pPr>
            <a:r>
              <a:rPr lang="pt-PT" dirty="0"/>
              <a:t>não têm conhecimento dos seus direitos e deveres, ou </a:t>
            </a:r>
          </a:p>
          <a:p>
            <a:pPr marL="342900" indent="-342900">
              <a:buFont typeface="+mj-lt"/>
              <a:buAutoNum type="arabicPeriod"/>
            </a:pPr>
            <a:r>
              <a:rPr lang="pt-PT" dirty="0"/>
              <a:t>apresentam dificuldade em compreendê-los, ou</a:t>
            </a:r>
          </a:p>
          <a:p>
            <a:pPr marL="342900" indent="-342900">
              <a:buFont typeface="+mj-lt"/>
              <a:buAutoNum type="arabicPeriod"/>
            </a:pPr>
            <a:r>
              <a:rPr lang="pt-PT" dirty="0"/>
              <a:t>em efectivá-los,</a:t>
            </a:r>
          </a:p>
          <a:p>
            <a:pPr marL="342900" indent="-342900">
              <a:buFont typeface="+mj-lt"/>
              <a:buAutoNum type="arabicPeriod"/>
            </a:pPr>
            <a:r>
              <a:rPr lang="pt-PT" dirty="0"/>
              <a:t>Ou não cumprem (mais ou menos fraudolentamente) as suas obrigações.</a:t>
            </a:r>
          </a:p>
          <a:p>
            <a:pPr marL="0" indent="0">
              <a:buNone/>
            </a:pPr>
            <a:r>
              <a:rPr lang="pt-PT" dirty="0"/>
              <a:t>Ex. 60% dos cuidadores informais não conhecem o estatuto e os próprios profissionais revelam literacia limitada nesta matéria. Só 8 mil registados em 138 mil e só terem sido usados 700 mil euros dos 30 milhões previstos no Orçamento de Estado de 2021.</a:t>
            </a:r>
          </a:p>
        </p:txBody>
      </p:sp>
      <p:sp>
        <p:nvSpPr>
          <p:cNvPr id="4" name="Marcador de Posição da Data 3">
            <a:extLst>
              <a:ext uri="{FF2B5EF4-FFF2-40B4-BE49-F238E27FC236}">
                <a16:creationId xmlns:a16="http://schemas.microsoft.com/office/drawing/2014/main" id="{03AE1B18-8B08-439C-4E7F-F7277ED3062A}"/>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2235831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0C3A-E88C-B7BF-0F5E-C0F5F2187BEA}"/>
              </a:ext>
            </a:extLst>
          </p:cNvPr>
          <p:cNvSpPr>
            <a:spLocks noGrp="1"/>
          </p:cNvSpPr>
          <p:nvPr>
            <p:ph type="ctrTitle"/>
          </p:nvPr>
        </p:nvSpPr>
        <p:spPr/>
        <p:txBody>
          <a:bodyPr/>
          <a:lstStyle/>
          <a:p>
            <a:r>
              <a:rPr lang="pt-PT" dirty="0"/>
              <a:t>Reflexões finais</a:t>
            </a:r>
          </a:p>
        </p:txBody>
      </p:sp>
      <p:sp>
        <p:nvSpPr>
          <p:cNvPr id="3" name="Subtítulo 2">
            <a:extLst>
              <a:ext uri="{FF2B5EF4-FFF2-40B4-BE49-F238E27FC236}">
                <a16:creationId xmlns:a16="http://schemas.microsoft.com/office/drawing/2014/main" id="{8295BE2B-898C-E39E-770F-D9BB34E1B197}"/>
              </a:ext>
            </a:extLst>
          </p:cNvPr>
          <p:cNvSpPr>
            <a:spLocks noGrp="1"/>
          </p:cNvSpPr>
          <p:nvPr>
            <p:ph type="subTitle" idx="1"/>
          </p:nvPr>
        </p:nvSpPr>
        <p:spPr/>
        <p:txBody>
          <a:bodyPr/>
          <a:lstStyle/>
          <a:p>
            <a:endParaRPr lang="pt-PT"/>
          </a:p>
        </p:txBody>
      </p:sp>
      <p:sp>
        <p:nvSpPr>
          <p:cNvPr id="4" name="Marcador de Posição da Data 3">
            <a:extLst>
              <a:ext uri="{FF2B5EF4-FFF2-40B4-BE49-F238E27FC236}">
                <a16:creationId xmlns:a16="http://schemas.microsoft.com/office/drawing/2014/main" id="{53A69272-C411-B442-3EE7-074760F47068}"/>
              </a:ext>
            </a:extLst>
          </p:cNvPr>
          <p:cNvSpPr>
            <a:spLocks noGrp="1"/>
          </p:cNvSpPr>
          <p:nvPr>
            <p:ph type="dt" sz="half" idx="10"/>
          </p:nvPr>
        </p:nvSpPr>
        <p:spPr/>
        <p:txBody>
          <a:bodyPr/>
          <a:lstStyle/>
          <a:p>
            <a:pPr rtl="0"/>
            <a:fld id="{59414FF9-B682-4F35-8AD3-2294E01DDDCF}" type="datetime1">
              <a:rPr lang="pt-PT" smtClean="0"/>
              <a:t>02/04/2024</a:t>
            </a:fld>
            <a:endParaRPr lang="en-US" dirty="0"/>
          </a:p>
        </p:txBody>
      </p:sp>
    </p:spTree>
    <p:extLst>
      <p:ext uri="{BB962C8B-B14F-4D97-AF65-F5344CB8AC3E}">
        <p14:creationId xmlns:p14="http://schemas.microsoft.com/office/powerpoint/2010/main" val="3616023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58528F-0E07-044A-91AC-2DF3C5E5A689}"/>
              </a:ext>
            </a:extLst>
          </p:cNvPr>
          <p:cNvSpPr>
            <a:spLocks noGrp="1"/>
          </p:cNvSpPr>
          <p:nvPr>
            <p:ph type="title"/>
          </p:nvPr>
        </p:nvSpPr>
        <p:spPr/>
        <p:txBody>
          <a:bodyPr/>
          <a:lstStyle/>
          <a:p>
            <a:r>
              <a:rPr lang="pt-PT" dirty="0"/>
              <a:t>Reflexões finais</a:t>
            </a:r>
          </a:p>
        </p:txBody>
      </p:sp>
      <p:sp>
        <p:nvSpPr>
          <p:cNvPr id="3" name="Marcador de Posição de Conteúdo 2">
            <a:extLst>
              <a:ext uri="{FF2B5EF4-FFF2-40B4-BE49-F238E27FC236}">
                <a16:creationId xmlns:a16="http://schemas.microsoft.com/office/drawing/2014/main" id="{C5B462BC-2918-36E4-36B6-1C2846AD9757}"/>
              </a:ext>
            </a:extLst>
          </p:cNvPr>
          <p:cNvSpPr>
            <a:spLocks noGrp="1"/>
          </p:cNvSpPr>
          <p:nvPr>
            <p:ph idx="1"/>
          </p:nvPr>
        </p:nvSpPr>
        <p:spPr/>
        <p:txBody>
          <a:bodyPr/>
          <a:lstStyle/>
          <a:p>
            <a:r>
              <a:rPr lang="pt-PT" b="1" dirty="0"/>
              <a:t>privados </a:t>
            </a:r>
            <a:r>
              <a:rPr lang="pt-PT" dirty="0"/>
              <a:t>já fazem não só aplicação intensiva de cruzamento de dados com tecnologia, mormente codificando </a:t>
            </a:r>
            <a:r>
              <a:rPr lang="pt-PT" i="1" dirty="0"/>
              <a:t>business rules </a:t>
            </a:r>
            <a:r>
              <a:rPr lang="pt-PT" dirty="0"/>
              <a:t>para efeitos de </a:t>
            </a:r>
            <a:r>
              <a:rPr lang="pt-PT" i="1" dirty="0" err="1"/>
              <a:t>compliance</a:t>
            </a:r>
            <a:r>
              <a:rPr lang="pt-PT" dirty="0"/>
              <a:t>, como, com o recurso a algoritmos inteligentes, a segmentação e até mesmo customização dos seus alvos, de forma a aumentar o seu lucro, quota de mercado e fidelização, numa “</a:t>
            </a:r>
            <a:r>
              <a:rPr lang="pt-PT" b="1" dirty="0"/>
              <a:t>economia personalizada</a:t>
            </a:r>
            <a:r>
              <a:rPr lang="pt-PT" dirty="0"/>
              <a:t>” , mesmo se, por vezes, sem atender a aumentos de bem-estar individual dos seus destinatários (ex. </a:t>
            </a:r>
            <a:r>
              <a:rPr lang="pt-PT" i="1" dirty="0" err="1"/>
              <a:t>evil</a:t>
            </a:r>
            <a:r>
              <a:rPr lang="pt-PT" i="1" dirty="0"/>
              <a:t> </a:t>
            </a:r>
            <a:r>
              <a:rPr lang="pt-PT" i="1" dirty="0" err="1"/>
              <a:t>nudges</a:t>
            </a:r>
            <a:r>
              <a:rPr lang="pt-PT" i="1" dirty="0"/>
              <a:t> </a:t>
            </a:r>
            <a:r>
              <a:rPr lang="pt-PT" dirty="0"/>
              <a:t>), e agravando assimetrias informativas .</a:t>
            </a:r>
          </a:p>
          <a:p>
            <a:r>
              <a:rPr lang="pt-PT" dirty="0"/>
              <a:t>A digitalização do Estado e das suas funções, incluindo no âmbito da </a:t>
            </a:r>
            <a:r>
              <a:rPr lang="pt-PT" dirty="0" err="1"/>
              <a:t>efectivação</a:t>
            </a:r>
            <a:r>
              <a:rPr lang="pt-PT" dirty="0"/>
              <a:t> do direito à segurança social, assemelha-se, por isso, inelutável face às pressões exógenas. </a:t>
            </a:r>
          </a:p>
          <a:p>
            <a:r>
              <a:rPr lang="pt-PT" dirty="0"/>
              <a:t>Não parece, porém, por enquanto, exequível (nem sequer desejável), uma total codificação, automatização e personalização do Direito e de instrumentos auxiliares como os </a:t>
            </a:r>
            <a:r>
              <a:rPr lang="pt-PT" i="1" dirty="0" err="1"/>
              <a:t>nudges</a:t>
            </a:r>
            <a:r>
              <a:rPr lang="pt-PT" dirty="0"/>
              <a:t>, e não apenas por questões tecnológicas pois alguma discricionariedade é necessária em algumas áreas.</a:t>
            </a:r>
          </a:p>
          <a:p>
            <a:endParaRPr lang="pt-PT" dirty="0"/>
          </a:p>
        </p:txBody>
      </p:sp>
      <p:sp>
        <p:nvSpPr>
          <p:cNvPr id="4" name="Marcador de Posição da Data 3">
            <a:extLst>
              <a:ext uri="{FF2B5EF4-FFF2-40B4-BE49-F238E27FC236}">
                <a16:creationId xmlns:a16="http://schemas.microsoft.com/office/drawing/2014/main" id="{DE3D1ACD-5D1B-6EDD-F615-CB07CFFE6BB6}"/>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4095202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CBB71-74F0-D67E-DF4A-2E19F1434F0A}"/>
              </a:ext>
            </a:extLst>
          </p:cNvPr>
          <p:cNvSpPr>
            <a:spLocks noGrp="1"/>
          </p:cNvSpPr>
          <p:nvPr>
            <p:ph type="title"/>
          </p:nvPr>
        </p:nvSpPr>
        <p:spPr/>
        <p:txBody>
          <a:bodyPr/>
          <a:lstStyle/>
          <a:p>
            <a:r>
              <a:rPr lang="pt-PT" dirty="0"/>
              <a:t>Reflexões finais</a:t>
            </a:r>
          </a:p>
        </p:txBody>
      </p:sp>
      <p:sp>
        <p:nvSpPr>
          <p:cNvPr id="3" name="Marcador de Posição de Conteúdo 2">
            <a:extLst>
              <a:ext uri="{FF2B5EF4-FFF2-40B4-BE49-F238E27FC236}">
                <a16:creationId xmlns:a16="http://schemas.microsoft.com/office/drawing/2014/main" id="{7D064F36-75A5-C3E5-1FBA-5A302CC0B8EB}"/>
              </a:ext>
            </a:extLst>
          </p:cNvPr>
          <p:cNvSpPr>
            <a:spLocks noGrp="1"/>
          </p:cNvSpPr>
          <p:nvPr>
            <p:ph idx="1"/>
          </p:nvPr>
        </p:nvSpPr>
        <p:spPr>
          <a:xfrm>
            <a:off x="810883" y="2103120"/>
            <a:ext cx="10575985" cy="3849624"/>
          </a:xfrm>
        </p:spPr>
        <p:txBody>
          <a:bodyPr>
            <a:normAutofit lnSpcReduction="10000"/>
          </a:bodyPr>
          <a:lstStyle/>
          <a:p>
            <a:r>
              <a:rPr lang="pt-PT" dirty="0"/>
              <a:t>Assim, </a:t>
            </a:r>
            <a:r>
              <a:rPr lang="pt-PT" i="1" dirty="0" err="1"/>
              <a:t>machine-consumable</a:t>
            </a:r>
            <a:r>
              <a:rPr lang="pt-PT" i="1" dirty="0"/>
              <a:t> </a:t>
            </a:r>
            <a:r>
              <a:rPr lang="pt-PT" i="1" dirty="0" err="1"/>
              <a:t>legislation</a:t>
            </a:r>
            <a:r>
              <a:rPr lang="pt-PT" dirty="0"/>
              <a:t>, </a:t>
            </a:r>
            <a:r>
              <a:rPr lang="pt-PT" dirty="0" err="1"/>
              <a:t>RaC</a:t>
            </a:r>
            <a:r>
              <a:rPr lang="pt-PT" dirty="0"/>
              <a:t>, legislação e </a:t>
            </a:r>
            <a:r>
              <a:rPr lang="pt-PT" i="1" dirty="0" err="1"/>
              <a:t>nudges</a:t>
            </a:r>
            <a:r>
              <a:rPr lang="pt-PT" dirty="0"/>
              <a:t> de precisão </a:t>
            </a:r>
            <a:r>
              <a:rPr lang="pt-PT" b="1" dirty="0"/>
              <a:t>não são fins em si mesmo</a:t>
            </a:r>
            <a:r>
              <a:rPr lang="pt-PT" dirty="0"/>
              <a:t>  </a:t>
            </a:r>
            <a:r>
              <a:rPr lang="pt-PT" b="1" dirty="0"/>
              <a:t>nem a panaceia </a:t>
            </a:r>
            <a:r>
              <a:rPr lang="pt-PT" dirty="0"/>
              <a:t>para todos os males do Direito e da concretização </a:t>
            </a:r>
            <a:r>
              <a:rPr lang="pt-PT" dirty="0" err="1"/>
              <a:t>efectiva</a:t>
            </a:r>
            <a:r>
              <a:rPr lang="pt-PT" dirty="0"/>
              <a:t> do artigo 63.º da Constituição.</a:t>
            </a:r>
          </a:p>
          <a:p>
            <a:r>
              <a:rPr lang="pt-PT" dirty="0"/>
              <a:t>São sim mais um conjunto de instrumentos </a:t>
            </a:r>
            <a:r>
              <a:rPr lang="pt-PT" b="1" dirty="0"/>
              <a:t>alternativos e complementares  </a:t>
            </a:r>
            <a:r>
              <a:rPr lang="pt-PT" dirty="0"/>
              <a:t>dos existentes para uma adequação do Direito aos novos tempos, em especial a uma inundação de dados.</a:t>
            </a:r>
          </a:p>
          <a:p>
            <a:r>
              <a:rPr lang="pt-PT" dirty="0"/>
              <a:t>envolver, além de mecanismos de </a:t>
            </a:r>
            <a:r>
              <a:rPr lang="pt-PT" b="1" i="1" dirty="0" err="1"/>
              <a:t>checks</a:t>
            </a:r>
            <a:r>
              <a:rPr lang="pt-PT" b="1" i="1" dirty="0"/>
              <a:t>-</a:t>
            </a:r>
            <a:r>
              <a:rPr lang="pt-PT" b="1" i="1" dirty="0" err="1"/>
              <a:t>and</a:t>
            </a:r>
            <a:r>
              <a:rPr lang="pt-PT" b="1" i="1" dirty="0"/>
              <a:t>-balances</a:t>
            </a:r>
            <a:r>
              <a:rPr lang="pt-PT" dirty="0"/>
              <a:t>  contínuos imbuídos de precaução, a coordenação entre todos os </a:t>
            </a:r>
            <a:r>
              <a:rPr lang="pt-PT" i="1" dirty="0" err="1"/>
              <a:t>stakeholders</a:t>
            </a:r>
            <a:r>
              <a:rPr lang="pt-PT" dirty="0"/>
              <a:t>, dos privados ao Estado, passando pela Academia. </a:t>
            </a:r>
          </a:p>
          <a:p>
            <a:r>
              <a:rPr lang="pt-PT" dirty="0"/>
              <a:t>Escolha </a:t>
            </a:r>
            <a:r>
              <a:rPr lang="pt-PT" dirty="0" err="1"/>
              <a:t>activa</a:t>
            </a:r>
            <a:r>
              <a:rPr lang="pt-PT" dirty="0"/>
              <a:t> em matéria de SS dificilmente ganhará força em PT pelo que sistemas de </a:t>
            </a:r>
            <a:r>
              <a:rPr lang="pt-PT" dirty="0" err="1"/>
              <a:t>RaC</a:t>
            </a:r>
            <a:r>
              <a:rPr lang="pt-PT" dirty="0"/>
              <a:t>, granularidade de Direito e </a:t>
            </a:r>
            <a:r>
              <a:rPr lang="pt-PT" i="1" dirty="0" err="1"/>
              <a:t>nudges</a:t>
            </a:r>
            <a:r>
              <a:rPr lang="pt-PT" dirty="0"/>
              <a:t> poderá ajudar.</a:t>
            </a:r>
          </a:p>
          <a:p>
            <a:r>
              <a:rPr lang="pt-PT" dirty="0"/>
              <a:t>Questão diferente será </a:t>
            </a:r>
            <a:r>
              <a:rPr lang="pt-PT" b="1" dirty="0"/>
              <a:t>saber se o Estado tem vontade e meios de fazer a transição digital </a:t>
            </a:r>
            <a:r>
              <a:rPr lang="pt-PT" dirty="0"/>
              <a:t>de forma deliberada, planeada e sistemática  ou se deixará ir-se erodindo passiva e reactivamente. Várias forças intervêm em sentidos opostos. Se de um lado, a eficiência, eficácia e adequação puxam por uma política de digitalização e granularidade legislativas e instrumentais, até porque aumenta o cumprimento e se minoram custos desnecessários (com impacto positivo na receita do Estado), por outro, reduz-se a importância dos políticos e de algumas “quintas” burocráticas…</a:t>
            </a:r>
          </a:p>
          <a:p>
            <a:endParaRPr lang="pt-PT" dirty="0"/>
          </a:p>
          <a:p>
            <a:endParaRPr lang="pt-PT" dirty="0"/>
          </a:p>
        </p:txBody>
      </p:sp>
      <p:sp>
        <p:nvSpPr>
          <p:cNvPr id="4" name="Marcador de Posição da Data 3">
            <a:extLst>
              <a:ext uri="{FF2B5EF4-FFF2-40B4-BE49-F238E27FC236}">
                <a16:creationId xmlns:a16="http://schemas.microsoft.com/office/drawing/2014/main" id="{7F9226D5-140C-A86B-7C43-253731C90BF4}"/>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260725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DC1F8-676D-0A76-BB4B-ACDDE3B9DFAE}"/>
              </a:ext>
            </a:extLst>
          </p:cNvPr>
          <p:cNvSpPr>
            <a:spLocks noGrp="1"/>
          </p:cNvSpPr>
          <p:nvPr>
            <p:ph type="title"/>
          </p:nvPr>
        </p:nvSpPr>
        <p:spPr/>
        <p:txBody>
          <a:bodyPr/>
          <a:lstStyle/>
          <a:p>
            <a:r>
              <a:rPr lang="pt-PT" dirty="0"/>
              <a:t>Reflexão final</a:t>
            </a:r>
          </a:p>
        </p:txBody>
      </p:sp>
      <p:sp>
        <p:nvSpPr>
          <p:cNvPr id="3" name="Marcador de Posição de Conteúdo 2">
            <a:extLst>
              <a:ext uri="{FF2B5EF4-FFF2-40B4-BE49-F238E27FC236}">
                <a16:creationId xmlns:a16="http://schemas.microsoft.com/office/drawing/2014/main" id="{BE9D3500-54DE-B37B-BF4B-9C01E170C2B0}"/>
              </a:ext>
            </a:extLst>
          </p:cNvPr>
          <p:cNvSpPr>
            <a:spLocks noGrp="1"/>
          </p:cNvSpPr>
          <p:nvPr>
            <p:ph idx="1"/>
          </p:nvPr>
        </p:nvSpPr>
        <p:spPr>
          <a:xfrm>
            <a:off x="1066799" y="2103120"/>
            <a:ext cx="10153291" cy="3849624"/>
          </a:xfrm>
        </p:spPr>
        <p:txBody>
          <a:bodyPr>
            <a:normAutofit/>
          </a:bodyPr>
          <a:lstStyle/>
          <a:p>
            <a:r>
              <a:rPr lang="pt-PT" sz="1600" dirty="0"/>
              <a:t>A mudança para as soluções jurídico-tecnológicas aqui propostas </a:t>
            </a:r>
            <a:r>
              <a:rPr lang="pt-PT" sz="1600" b="1" dirty="0"/>
              <a:t>não</a:t>
            </a:r>
            <a:r>
              <a:rPr lang="pt-PT" sz="1600" dirty="0"/>
              <a:t> será, contudo, a resposta </a:t>
            </a:r>
            <a:r>
              <a:rPr lang="pt-PT" sz="1600" b="1" dirty="0"/>
              <a:t>mágica</a:t>
            </a:r>
            <a:r>
              <a:rPr lang="pt-PT" sz="1600" dirty="0"/>
              <a:t> para a totalidade dos problemas da Segurança Social e poderá, até pelo aumento da escala, gerar </a:t>
            </a:r>
            <a:r>
              <a:rPr lang="pt-PT" sz="1600" b="1" dirty="0"/>
              <a:t>novos reptos e riscos</a:t>
            </a:r>
            <a:r>
              <a:rPr lang="pt-PT" sz="1600" dirty="0"/>
              <a:t>, merecendo acompanhamento atento e contínuo. </a:t>
            </a:r>
          </a:p>
          <a:p>
            <a:r>
              <a:rPr lang="pt-PT" sz="1600" dirty="0"/>
              <a:t>Mas, </a:t>
            </a:r>
            <a:r>
              <a:rPr lang="pt-PT" sz="1600" b="1" dirty="0"/>
              <a:t>novos desafios exigem novas estratégias</a:t>
            </a:r>
            <a:r>
              <a:rPr lang="pt-PT" sz="1600" dirty="0"/>
              <a:t>,</a:t>
            </a:r>
          </a:p>
          <a:p>
            <a:r>
              <a:rPr lang="pt-PT" sz="1600" b="1" dirty="0"/>
              <a:t>processo de tentativa-erro assumido</a:t>
            </a:r>
            <a:r>
              <a:rPr lang="pt-PT" sz="1600" dirty="0"/>
              <a:t>, sabendo que as opções aqui sugeridas são decididas política e legislativamente e não por determinismo tecnológico. </a:t>
            </a:r>
          </a:p>
          <a:p>
            <a:r>
              <a:rPr lang="pt-PT" sz="1600" dirty="0"/>
              <a:t>No fim, </a:t>
            </a:r>
            <a:r>
              <a:rPr lang="pt-PT" sz="1600" b="1" dirty="0"/>
              <a:t>cabe ao decisor político e ao legislador assegurar (e responsabilizar-se) que um Direito mais tecnológico continua a garantir os seus valores e princípios enformadores</a:t>
            </a:r>
            <a:r>
              <a:rPr lang="pt-PT" sz="1600" dirty="0"/>
              <a:t>. </a:t>
            </a:r>
          </a:p>
          <a:p>
            <a:r>
              <a:rPr lang="pt-PT" sz="1600" dirty="0"/>
              <a:t>Mas também lhes cabe a tarefa de procurar, dentro do possível, com os meios (incluindo tecnológicos) existentes, </a:t>
            </a:r>
            <a:r>
              <a:rPr lang="pt-PT" sz="1600" b="1" dirty="0"/>
              <a:t>melhor Direito</a:t>
            </a:r>
            <a:r>
              <a:rPr lang="pt-PT" sz="1600" dirty="0"/>
              <a:t>.</a:t>
            </a:r>
          </a:p>
        </p:txBody>
      </p:sp>
      <p:sp>
        <p:nvSpPr>
          <p:cNvPr id="4" name="Marcador de Posição da Data 3">
            <a:extLst>
              <a:ext uri="{FF2B5EF4-FFF2-40B4-BE49-F238E27FC236}">
                <a16:creationId xmlns:a16="http://schemas.microsoft.com/office/drawing/2014/main" id="{A8FBA96E-B5AF-5F0D-E0A4-FE3BE9295CD8}"/>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672634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od of Retirees Nudges Social Security to the Brink | theTrumpet.com">
            <a:extLst>
              <a:ext uri="{FF2B5EF4-FFF2-40B4-BE49-F238E27FC236}">
                <a16:creationId xmlns:a16="http://schemas.microsoft.com/office/drawing/2014/main" id="{2AA49892-0516-3F66-88C2-4FFB9C57A8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99" y="860393"/>
            <a:ext cx="7696201" cy="5137214"/>
          </a:xfrm>
          <a:prstGeom prst="rect">
            <a:avLst/>
          </a:prstGeom>
          <a:solidFill>
            <a:srgbClr val="FFFFFF"/>
          </a:solidFill>
          <a:ln>
            <a:noFill/>
          </a:ln>
        </p:spPr>
      </p:pic>
      <p:sp>
        <p:nvSpPr>
          <p:cNvPr id="4" name="Marcador de Posição da Data 3">
            <a:extLst>
              <a:ext uri="{FF2B5EF4-FFF2-40B4-BE49-F238E27FC236}">
                <a16:creationId xmlns:a16="http://schemas.microsoft.com/office/drawing/2014/main" id="{12252884-920A-426B-F9A0-DF5E5F6B0778}"/>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59414FF9-B682-4F35-8AD3-2294E01DDDCF}" type="datetime1">
              <a:rPr lang="pt-PT" smtClean="0"/>
              <a:pPr rtl="0">
                <a:spcAft>
                  <a:spcPts val="600"/>
                </a:spcAft>
              </a:pPr>
              <a:t>02/04/2024</a:t>
            </a:fld>
            <a:endParaRPr lang="en-US"/>
          </a:p>
        </p:txBody>
      </p:sp>
      <p:sp>
        <p:nvSpPr>
          <p:cNvPr id="2" name="Título 1">
            <a:extLst>
              <a:ext uri="{FF2B5EF4-FFF2-40B4-BE49-F238E27FC236}">
                <a16:creationId xmlns:a16="http://schemas.microsoft.com/office/drawing/2014/main" id="{60E0191D-B1F2-0154-D37E-8311E4F51E8F}"/>
              </a:ext>
            </a:extLst>
          </p:cNvPr>
          <p:cNvSpPr>
            <a:spLocks noGrp="1"/>
          </p:cNvSpPr>
          <p:nvPr>
            <p:ph type="title"/>
          </p:nvPr>
        </p:nvSpPr>
        <p:spPr>
          <a:xfrm>
            <a:off x="8477250" y="603504"/>
            <a:ext cx="3144774" cy="1645920"/>
          </a:xfrm>
        </p:spPr>
        <p:txBody>
          <a:bodyPr anchor="b">
            <a:normAutofit/>
          </a:bodyPr>
          <a:lstStyle/>
          <a:p>
            <a:r>
              <a:rPr lang="pt-PT" dirty="0"/>
              <a:t>Obrigada!</a:t>
            </a:r>
          </a:p>
        </p:txBody>
      </p:sp>
      <p:sp>
        <p:nvSpPr>
          <p:cNvPr id="3" name="Subtítulo 2">
            <a:extLst>
              <a:ext uri="{FF2B5EF4-FFF2-40B4-BE49-F238E27FC236}">
                <a16:creationId xmlns:a16="http://schemas.microsoft.com/office/drawing/2014/main" id="{AE33E7B2-F706-3843-C305-3B06D441FBF4}"/>
              </a:ext>
            </a:extLst>
          </p:cNvPr>
          <p:cNvSpPr>
            <a:spLocks noGrp="1"/>
          </p:cNvSpPr>
          <p:nvPr>
            <p:ph type="body" sz="half" idx="2"/>
          </p:nvPr>
        </p:nvSpPr>
        <p:spPr>
          <a:xfrm>
            <a:off x="8477250" y="2386584"/>
            <a:ext cx="3144774" cy="3511296"/>
          </a:xfrm>
        </p:spPr>
        <p:txBody>
          <a:bodyPr>
            <a:normAutofit/>
          </a:bodyPr>
          <a:lstStyle/>
          <a:p>
            <a:r>
              <a:rPr lang="pt-PT" dirty="0">
                <a:hlinkClick r:id="rId3"/>
              </a:rPr>
              <a:t>rutesaraiva@fd.ul.pt</a:t>
            </a:r>
            <a:r>
              <a:rPr lang="pt-PT" dirty="0"/>
              <a:t> </a:t>
            </a:r>
          </a:p>
        </p:txBody>
      </p:sp>
    </p:spTree>
    <p:extLst>
      <p:ext uri="{BB962C8B-B14F-4D97-AF65-F5344CB8AC3E}">
        <p14:creationId xmlns:p14="http://schemas.microsoft.com/office/powerpoint/2010/main" val="181398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F9955-52DB-AA38-E8ED-068D4F92E7E6}"/>
              </a:ext>
            </a:extLst>
          </p:cNvPr>
          <p:cNvSpPr>
            <a:spLocks noGrp="1"/>
          </p:cNvSpPr>
          <p:nvPr>
            <p:ph type="title"/>
          </p:nvPr>
        </p:nvSpPr>
        <p:spPr/>
        <p:txBody>
          <a:bodyPr/>
          <a:lstStyle/>
          <a:p>
            <a:r>
              <a:rPr lang="pt-PT" dirty="0"/>
              <a:t>Introdução</a:t>
            </a:r>
          </a:p>
        </p:txBody>
      </p:sp>
      <p:sp>
        <p:nvSpPr>
          <p:cNvPr id="3" name="Marcador de Posição de Conteúdo 2">
            <a:extLst>
              <a:ext uri="{FF2B5EF4-FFF2-40B4-BE49-F238E27FC236}">
                <a16:creationId xmlns:a16="http://schemas.microsoft.com/office/drawing/2014/main" id="{C942B6DD-EAF2-FCD4-0C06-FC75DCC19C13}"/>
              </a:ext>
            </a:extLst>
          </p:cNvPr>
          <p:cNvSpPr>
            <a:spLocks noGrp="1"/>
          </p:cNvSpPr>
          <p:nvPr>
            <p:ph idx="1"/>
          </p:nvPr>
        </p:nvSpPr>
        <p:spPr/>
        <p:txBody>
          <a:bodyPr>
            <a:normAutofit/>
          </a:bodyPr>
          <a:lstStyle/>
          <a:p>
            <a:r>
              <a:rPr lang="pt-PT" dirty="0"/>
              <a:t>Em suma, razão principal:</a:t>
            </a:r>
          </a:p>
          <a:p>
            <a:pPr marL="0" indent="0">
              <a:buNone/>
            </a:pPr>
            <a:r>
              <a:rPr lang="pt-PT" b="1" dirty="0"/>
              <a:t>Fosso</a:t>
            </a:r>
            <a:r>
              <a:rPr lang="pt-PT" dirty="0"/>
              <a:t>, ainda existente, entre uma </a:t>
            </a:r>
            <a:r>
              <a:rPr lang="pt-PT" b="1" dirty="0"/>
              <a:t>sociedade da informação e digital </a:t>
            </a:r>
            <a:r>
              <a:rPr lang="pt-PT" dirty="0"/>
              <a:t>e uma </a:t>
            </a:r>
            <a:r>
              <a:rPr lang="pt-PT" b="1" dirty="0"/>
              <a:t>administração e sistema pós-analógicos</a:t>
            </a:r>
            <a:r>
              <a:rPr lang="pt-PT" dirty="0"/>
              <a:t> a caminho de uma </a:t>
            </a:r>
            <a:r>
              <a:rPr lang="pt-PT" dirty="0" err="1"/>
              <a:t>e-Administração</a:t>
            </a:r>
            <a:r>
              <a:rPr lang="pt-PT" dirty="0"/>
              <a:t> com a integração de soluções tecnológicas como disponibilização de informação e serviços de atendimento on-line, mas que </a:t>
            </a:r>
            <a:r>
              <a:rPr lang="pt-PT" b="1" dirty="0"/>
              <a:t>não alcançaram um patamar de verdadeiro Estado Digital e de Open </a:t>
            </a:r>
            <a:r>
              <a:rPr lang="pt-PT" b="1" dirty="0" err="1"/>
              <a:t>Government</a:t>
            </a:r>
            <a:r>
              <a:rPr lang="pt-PT" dirty="0"/>
              <a:t>. </a:t>
            </a:r>
          </a:p>
          <a:p>
            <a:pPr marL="0" indent="0">
              <a:buNone/>
            </a:pPr>
            <a:endParaRPr lang="pt-PT" dirty="0"/>
          </a:p>
          <a:p>
            <a:pPr marL="0" indent="0">
              <a:buNone/>
            </a:pPr>
            <a:r>
              <a:rPr lang="pt-PT" dirty="0"/>
              <a:t>Assim, necessário:</a:t>
            </a:r>
          </a:p>
          <a:p>
            <a:pPr marL="0" indent="0">
              <a:buNone/>
            </a:pPr>
            <a:r>
              <a:rPr lang="pt-PT" dirty="0"/>
              <a:t>1. avanço para uma efectiva </a:t>
            </a:r>
            <a:r>
              <a:rPr lang="pt-PT" b="1" dirty="0"/>
              <a:t>Segurança Social Digital - transversal</a:t>
            </a:r>
            <a:r>
              <a:rPr lang="pt-PT" dirty="0"/>
              <a:t>, desde a sua escolha política e seu </a:t>
            </a:r>
            <a:r>
              <a:rPr lang="pt-PT" i="1" dirty="0"/>
              <a:t>drafting</a:t>
            </a:r>
            <a:r>
              <a:rPr lang="pt-PT" dirty="0"/>
              <a:t> legislativo até à sua implementação concreta, monitorização, fiscalização do cumprimento e avaliação, </a:t>
            </a:r>
          </a:p>
          <a:p>
            <a:pPr marL="0" indent="0">
              <a:buNone/>
            </a:pPr>
            <a:r>
              <a:rPr lang="pt-PT" dirty="0"/>
              <a:t>2. uma maior </a:t>
            </a:r>
            <a:r>
              <a:rPr lang="pt-PT" b="1" dirty="0"/>
              <a:t>personalização</a:t>
            </a:r>
            <a:r>
              <a:rPr lang="pt-PT" dirty="0"/>
              <a:t> da comunicação, tratamento e concessão dos apoios sociais.</a:t>
            </a:r>
          </a:p>
          <a:p>
            <a:pPr marL="0" indent="0">
              <a:buNone/>
            </a:pPr>
            <a:endParaRPr lang="pt-PT" dirty="0"/>
          </a:p>
          <a:p>
            <a:pPr marL="0" indent="0">
              <a:buNone/>
            </a:pPr>
            <a:endParaRPr lang="pt-PT" dirty="0"/>
          </a:p>
        </p:txBody>
      </p:sp>
      <p:sp>
        <p:nvSpPr>
          <p:cNvPr id="4" name="Marcador de Posição da Data 3">
            <a:extLst>
              <a:ext uri="{FF2B5EF4-FFF2-40B4-BE49-F238E27FC236}">
                <a16:creationId xmlns:a16="http://schemas.microsoft.com/office/drawing/2014/main" id="{A6D0FE65-1388-5313-2E2D-59887ABA2CBE}"/>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41898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5AF73-B276-F3CC-8745-5D61FDE6527E}"/>
              </a:ext>
            </a:extLst>
          </p:cNvPr>
          <p:cNvSpPr>
            <a:spLocks noGrp="1"/>
          </p:cNvSpPr>
          <p:nvPr>
            <p:ph type="title"/>
          </p:nvPr>
        </p:nvSpPr>
        <p:spPr/>
        <p:txBody>
          <a:bodyPr/>
          <a:lstStyle/>
          <a:p>
            <a:r>
              <a:rPr lang="pt-PT" dirty="0"/>
              <a:t>Introdução</a:t>
            </a:r>
          </a:p>
        </p:txBody>
      </p:sp>
      <p:sp>
        <p:nvSpPr>
          <p:cNvPr id="3" name="Espaço Reservado para Conteúdo 2">
            <a:extLst>
              <a:ext uri="{FF2B5EF4-FFF2-40B4-BE49-F238E27FC236}">
                <a16:creationId xmlns:a16="http://schemas.microsoft.com/office/drawing/2014/main" id="{27119B70-F69F-A848-15ED-A4DF2DAD8470}"/>
              </a:ext>
            </a:extLst>
          </p:cNvPr>
          <p:cNvSpPr>
            <a:spLocks noGrp="1"/>
          </p:cNvSpPr>
          <p:nvPr>
            <p:ph idx="1"/>
          </p:nvPr>
        </p:nvSpPr>
        <p:spPr/>
        <p:txBody>
          <a:bodyPr/>
          <a:lstStyle/>
          <a:p>
            <a:r>
              <a:rPr lang="pt-PT" dirty="0"/>
              <a:t>Hoje na SS PT: muito enfoque no uso de IA para </a:t>
            </a:r>
            <a:r>
              <a:rPr lang="pt-PT" b="1" dirty="0"/>
              <a:t>Prevenção Inteligente de Fraude</a:t>
            </a:r>
          </a:p>
          <a:p>
            <a:r>
              <a:rPr lang="pt-PT" b="1" dirty="0"/>
              <a:t>1. </a:t>
            </a:r>
            <a:r>
              <a:rPr lang="pt-PT" b="1" i="0" dirty="0">
                <a:solidFill>
                  <a:srgbClr val="333333"/>
                </a:solidFill>
                <a:effectLst/>
                <a:latin typeface="Open Sans" panose="020B0606030504020204" pitchFamily="34" charset="0"/>
              </a:rPr>
              <a:t>Criação de modelo com base em IA e analytics para prevenção de risco (</a:t>
            </a:r>
            <a:r>
              <a:rPr lang="pt-PT" b="0" i="0" dirty="0">
                <a:solidFill>
                  <a:srgbClr val="333333"/>
                </a:solidFill>
                <a:effectLst/>
                <a:latin typeface="Open Sans" panose="020B0606030504020204" pitchFamily="34" charset="0"/>
              </a:rPr>
              <a:t>com vista ao combate à fraude e evasão contributiva e prestacional</a:t>
            </a:r>
            <a:r>
              <a:rPr lang="pt-PT" b="1" i="0" dirty="0">
                <a:solidFill>
                  <a:srgbClr val="333333"/>
                </a:solidFill>
                <a:effectLst/>
                <a:latin typeface="Open Sans" panose="020B0606030504020204" pitchFamily="34" charset="0"/>
              </a:rPr>
              <a:t>);</a:t>
            </a:r>
          </a:p>
          <a:p>
            <a:r>
              <a:rPr lang="pt-PT" b="1" dirty="0"/>
              <a:t>2. </a:t>
            </a:r>
            <a:r>
              <a:rPr lang="pt-PT" b="1" i="0" dirty="0">
                <a:solidFill>
                  <a:srgbClr val="333333"/>
                </a:solidFill>
                <a:effectLst/>
                <a:latin typeface="Open Sans" panose="020B0606030504020204" pitchFamily="34" charset="0"/>
              </a:rPr>
              <a:t>Fiscalização inteligente (</a:t>
            </a:r>
            <a:r>
              <a:rPr lang="pt-PT" b="0" i="0" dirty="0">
                <a:solidFill>
                  <a:srgbClr val="333333"/>
                </a:solidFill>
                <a:effectLst/>
                <a:latin typeface="Open Sans" panose="020B0606030504020204" pitchFamily="34" charset="0"/>
              </a:rPr>
              <a:t>reforço de partilha de Informação dentro da administração pública e assente em modelos de gestão de risco</a:t>
            </a:r>
            <a:r>
              <a:rPr lang="pt-PT" b="1" i="0" dirty="0">
                <a:solidFill>
                  <a:srgbClr val="333333"/>
                </a:solidFill>
                <a:effectLst/>
                <a:latin typeface="Open Sans" panose="020B0606030504020204" pitchFamily="34" charset="0"/>
              </a:rPr>
              <a:t>)</a:t>
            </a:r>
          </a:p>
          <a:p>
            <a:r>
              <a:rPr lang="pt-PT" b="1" i="0" dirty="0">
                <a:solidFill>
                  <a:srgbClr val="333333"/>
                </a:solidFill>
                <a:effectLst/>
                <a:latin typeface="Open Sans" panose="020B0606030504020204" pitchFamily="34" charset="0"/>
              </a:rPr>
              <a:t>3. Automatização de processos (</a:t>
            </a:r>
            <a:r>
              <a:rPr lang="pt-PT" b="0" i="0" dirty="0">
                <a:solidFill>
                  <a:srgbClr val="333333"/>
                </a:solidFill>
                <a:effectLst/>
                <a:latin typeface="Open Sans" panose="020B0606030504020204" pitchFamily="34" charset="0"/>
              </a:rPr>
              <a:t>Automatização robotizada de processos com base nas soluções e sistemas de informação existentes e permitindo aumentar a produtividade e a fiabilidade dos processos, incorporando a Gestão de Ciclo de Vida de Processos RPA, Inteligência Artificial, Interpretação de Documentos, Process Mining e Task Mining.</a:t>
            </a:r>
            <a:r>
              <a:rPr lang="pt-PT" b="1" i="0" dirty="0">
                <a:solidFill>
                  <a:srgbClr val="333333"/>
                </a:solidFill>
                <a:effectLst/>
                <a:latin typeface="Open Sans" panose="020B0606030504020204" pitchFamily="34" charset="0"/>
              </a:rPr>
              <a:t>)</a:t>
            </a:r>
          </a:p>
          <a:p>
            <a:endParaRPr lang="pt-PT" b="1" dirty="0">
              <a:solidFill>
                <a:srgbClr val="333333"/>
              </a:solidFill>
              <a:latin typeface="Open Sans" panose="020B0606030504020204" pitchFamily="34" charset="0"/>
            </a:endParaRPr>
          </a:p>
          <a:p>
            <a:r>
              <a:rPr lang="pt-PT" b="1" i="0" dirty="0">
                <a:solidFill>
                  <a:srgbClr val="333333"/>
                </a:solidFill>
                <a:effectLst/>
                <a:latin typeface="Open Sans" panose="020B0606030504020204" pitchFamily="34" charset="0"/>
              </a:rPr>
              <a:t>Mas pode-se ir mais longe....</a:t>
            </a:r>
          </a:p>
          <a:p>
            <a:endParaRPr lang="pt-PT" b="1" i="0" dirty="0">
              <a:solidFill>
                <a:srgbClr val="333333"/>
              </a:solidFill>
              <a:effectLst/>
              <a:latin typeface="Open Sans" panose="020B0606030504020204" pitchFamily="34" charset="0"/>
            </a:endParaRPr>
          </a:p>
          <a:p>
            <a:endParaRPr lang="pt-PT" b="1" dirty="0"/>
          </a:p>
          <a:p>
            <a:pPr marL="342900" indent="-342900">
              <a:buAutoNum type="arabicPeriod"/>
            </a:pPr>
            <a:endParaRPr lang="pt-PT" dirty="0"/>
          </a:p>
        </p:txBody>
      </p:sp>
      <p:sp>
        <p:nvSpPr>
          <p:cNvPr id="4" name="Espaço Reservado para Data 3">
            <a:extLst>
              <a:ext uri="{FF2B5EF4-FFF2-40B4-BE49-F238E27FC236}">
                <a16:creationId xmlns:a16="http://schemas.microsoft.com/office/drawing/2014/main" id="{FDECCCFB-172D-0B95-F327-3AFCBD2EB433}"/>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325117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EC30B-91CE-16CD-BC17-0DFFA84C999E}"/>
              </a:ext>
            </a:extLst>
          </p:cNvPr>
          <p:cNvSpPr>
            <a:spLocks noGrp="1"/>
          </p:cNvSpPr>
          <p:nvPr>
            <p:ph type="title"/>
          </p:nvPr>
        </p:nvSpPr>
        <p:spPr/>
        <p:txBody>
          <a:bodyPr/>
          <a:lstStyle/>
          <a:p>
            <a:r>
              <a:rPr lang="pt-PT" dirty="0"/>
              <a:t>Introdução</a:t>
            </a:r>
          </a:p>
        </p:txBody>
      </p:sp>
      <p:sp>
        <p:nvSpPr>
          <p:cNvPr id="3" name="Marcador de Posição de Conteúdo 2">
            <a:extLst>
              <a:ext uri="{FF2B5EF4-FFF2-40B4-BE49-F238E27FC236}">
                <a16:creationId xmlns:a16="http://schemas.microsoft.com/office/drawing/2014/main" id="{C32BA063-2BE8-A801-D7D4-2256B49EDAAC}"/>
              </a:ext>
            </a:extLst>
          </p:cNvPr>
          <p:cNvSpPr>
            <a:spLocks noGrp="1"/>
          </p:cNvSpPr>
          <p:nvPr>
            <p:ph idx="1"/>
          </p:nvPr>
        </p:nvSpPr>
        <p:spPr>
          <a:xfrm>
            <a:off x="879894" y="2103120"/>
            <a:ext cx="10443714" cy="3849624"/>
          </a:xfrm>
        </p:spPr>
        <p:txBody>
          <a:bodyPr>
            <a:normAutofit fontScale="85000" lnSpcReduction="20000"/>
          </a:bodyPr>
          <a:lstStyle/>
          <a:p>
            <a:pPr marL="0" indent="0">
              <a:buNone/>
            </a:pPr>
            <a:r>
              <a:rPr lang="pt-PT" dirty="0"/>
              <a:t>Ou seja:</a:t>
            </a:r>
          </a:p>
          <a:p>
            <a:pPr marL="0" indent="0">
              <a:buNone/>
            </a:pPr>
            <a:r>
              <a:rPr lang="pt-PT" dirty="0"/>
              <a:t>considerar o </a:t>
            </a:r>
            <a:r>
              <a:rPr lang="pt-PT" b="1" dirty="0"/>
              <a:t>uso de tecnologia não meramente em termos formais </a:t>
            </a:r>
            <a:r>
              <a:rPr lang="pt-PT" dirty="0"/>
              <a:t>(como novos formatos e “sítios” para acesso a informação e serviços, tais como documentos e formulários on-line) mas </a:t>
            </a:r>
            <a:r>
              <a:rPr lang="pt-PT" b="1" dirty="0"/>
              <a:t>intrinsecamente</a:t>
            </a:r>
            <a:r>
              <a:rPr lang="pt-PT" dirty="0"/>
              <a:t> no processo de criação, gestão, aplicação, acompanhamento e avaliação do Direito da Segurança Social e dos serviços administrativos associados.</a:t>
            </a:r>
          </a:p>
          <a:p>
            <a:pPr marL="0" indent="0">
              <a:buNone/>
            </a:pPr>
            <a:endParaRPr lang="pt-PT" dirty="0"/>
          </a:p>
          <a:p>
            <a:pPr marL="0" indent="0">
              <a:buNone/>
            </a:pPr>
            <a:r>
              <a:rPr lang="pt-PT" dirty="0"/>
              <a:t>Isto é:</a:t>
            </a:r>
          </a:p>
          <a:p>
            <a:r>
              <a:rPr lang="pt-PT" b="1" dirty="0"/>
              <a:t>Código</a:t>
            </a:r>
            <a:r>
              <a:rPr lang="pt-PT" dirty="0"/>
              <a:t> (lido, consumível e executado por máquinas)</a:t>
            </a:r>
          </a:p>
          <a:p>
            <a:r>
              <a:rPr lang="pt-PT" b="1" dirty="0"/>
              <a:t>inteligência artificial </a:t>
            </a:r>
            <a:r>
              <a:rPr lang="pt-PT" dirty="0"/>
              <a:t>(IA)  - </a:t>
            </a:r>
            <a:r>
              <a:rPr lang="pt-PT" i="1" dirty="0" err="1"/>
              <a:t>machine-learning</a:t>
            </a:r>
            <a:r>
              <a:rPr lang="pt-PT" dirty="0"/>
              <a:t> com algoritmos mais ou </a:t>
            </a:r>
            <a:r>
              <a:rPr lang="pt-PT"/>
              <a:t>menos inteligentes para maior granularidade</a:t>
            </a:r>
            <a:endParaRPr lang="pt-PT" dirty="0"/>
          </a:p>
          <a:p>
            <a:r>
              <a:rPr lang="pt-PT" b="1" i="1" dirty="0" err="1"/>
              <a:t>big</a:t>
            </a:r>
            <a:r>
              <a:rPr lang="pt-PT" b="1" dirty="0"/>
              <a:t> e </a:t>
            </a:r>
            <a:r>
              <a:rPr lang="pt-PT" b="1" i="1" dirty="0"/>
              <a:t>open data</a:t>
            </a:r>
            <a:r>
              <a:rPr lang="pt-PT" dirty="0"/>
              <a:t>, numa lógica de </a:t>
            </a:r>
            <a:r>
              <a:rPr lang="pt-PT" b="1" i="1" dirty="0"/>
              <a:t>Open </a:t>
            </a:r>
            <a:r>
              <a:rPr lang="pt-PT" b="1" i="1" dirty="0" err="1"/>
              <a:t>Government</a:t>
            </a:r>
            <a:r>
              <a:rPr lang="pt-PT" b="1" i="1" dirty="0"/>
              <a:t> </a:t>
            </a:r>
            <a:r>
              <a:rPr lang="pt-PT" b="1" dirty="0"/>
              <a:t>e de </a:t>
            </a:r>
            <a:r>
              <a:rPr lang="pt-PT" b="1" i="1" dirty="0" err="1"/>
              <a:t>Government</a:t>
            </a:r>
            <a:r>
              <a:rPr lang="pt-PT" b="1" i="1" dirty="0"/>
              <a:t> as a </a:t>
            </a:r>
            <a:r>
              <a:rPr lang="pt-PT" b="1" i="1" dirty="0" err="1"/>
              <a:t>Platform</a:t>
            </a:r>
            <a:r>
              <a:rPr lang="pt-PT" dirty="0"/>
              <a:t>, com a Administração a se assumir intencionalmente como uma provedora de dados públicos abertos e como infraestrutura para uso alheio</a:t>
            </a:r>
          </a:p>
          <a:p>
            <a:r>
              <a:rPr lang="pt-PT" i="1" dirty="0" err="1"/>
              <a:t>Nudges</a:t>
            </a:r>
            <a:r>
              <a:rPr lang="pt-PT" dirty="0"/>
              <a:t>, em especial </a:t>
            </a:r>
            <a:r>
              <a:rPr lang="pt-PT" b="1" i="1" dirty="0" err="1"/>
              <a:t>hypernudges</a:t>
            </a:r>
            <a:r>
              <a:rPr lang="pt-PT" i="1" dirty="0"/>
              <a:t> </a:t>
            </a:r>
          </a:p>
          <a:p>
            <a:pPr marL="0" indent="0">
              <a:buNone/>
            </a:pPr>
            <a:endParaRPr lang="pt-PT" dirty="0"/>
          </a:p>
          <a:p>
            <a:pPr marL="0" indent="0">
              <a:buNone/>
            </a:pPr>
            <a:r>
              <a:rPr lang="pt-PT" dirty="0"/>
              <a:t>Afinal, cidadão como cliente e consumidor de serviços públicos + detentor de direito fundamental que deve ser </a:t>
            </a:r>
            <a:r>
              <a:rPr lang="pt-PT" dirty="0" err="1"/>
              <a:t>efectivado</a:t>
            </a:r>
            <a:r>
              <a:rPr lang="pt-PT" dirty="0"/>
              <a:t> num verdadeiro Estado (pós)-social</a:t>
            </a:r>
          </a:p>
          <a:p>
            <a:endParaRPr lang="pt-PT" dirty="0"/>
          </a:p>
        </p:txBody>
      </p:sp>
      <p:sp>
        <p:nvSpPr>
          <p:cNvPr id="4" name="Marcador de Posição da Data 3">
            <a:extLst>
              <a:ext uri="{FF2B5EF4-FFF2-40B4-BE49-F238E27FC236}">
                <a16:creationId xmlns:a16="http://schemas.microsoft.com/office/drawing/2014/main" id="{52EF180E-1F0A-773A-F462-ACB01445968F}"/>
              </a:ext>
            </a:extLst>
          </p:cNvPr>
          <p:cNvSpPr>
            <a:spLocks noGrp="1"/>
          </p:cNvSpPr>
          <p:nvPr>
            <p:ph type="dt" sz="half" idx="10"/>
          </p:nvPr>
        </p:nvSpPr>
        <p:spPr/>
        <p:txBody>
          <a:bodyPr/>
          <a:lstStyle/>
          <a:p>
            <a:pPr rtl="0"/>
            <a:fld id="{CFB02245-35CE-4107-B7A6-F87FE236A86B}" type="datetime1">
              <a:rPr lang="pt-PT" smtClean="0"/>
              <a:t>02/04/2024</a:t>
            </a:fld>
            <a:endParaRPr lang="en-US"/>
          </a:p>
        </p:txBody>
      </p:sp>
    </p:spTree>
    <p:extLst>
      <p:ext uri="{BB962C8B-B14F-4D97-AF65-F5344CB8AC3E}">
        <p14:creationId xmlns:p14="http://schemas.microsoft.com/office/powerpoint/2010/main" val="1317297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59_TF78438558" id="{06B511F0-5D11-447A-9070-C5A5735B0298}" vid="{B20FAA58-8124-4199-9056-BBE77EACBBB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{5D8FE08B-206E-4227-8CF5-E891401AA085}tf78438558_win32</Template>
  <TotalTime>86</TotalTime>
  <Words>7586</Words>
  <Application>Microsoft Office PowerPoint</Application>
  <PresentationFormat>Widescreen</PresentationFormat>
  <Paragraphs>437</Paragraphs>
  <Slides>64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64</vt:i4>
      </vt:variant>
    </vt:vector>
  </HeadingPairs>
  <TitlesOfParts>
    <vt:vector size="70" baseType="lpstr">
      <vt:lpstr>Calibri</vt:lpstr>
      <vt:lpstr>Century Gothic</vt:lpstr>
      <vt:lpstr>Garamond</vt:lpstr>
      <vt:lpstr>Open Sans</vt:lpstr>
      <vt:lpstr>Times New Roman</vt:lpstr>
      <vt:lpstr>SavonVTI</vt:lpstr>
      <vt:lpstr>O impacto da inteligência artificial na Segurança Social em Portugal </vt:lpstr>
      <vt:lpstr>SEGURANÇA SOCIAL, DIREITO E TECNOLOGIA</vt:lpstr>
      <vt:lpstr>Plano</vt:lpstr>
      <vt:lpstr>introdução</vt:lpstr>
      <vt:lpstr>Introdução</vt:lpstr>
      <vt:lpstr>Introdução</vt:lpstr>
      <vt:lpstr>Introdução</vt:lpstr>
      <vt:lpstr>Introdução</vt:lpstr>
      <vt:lpstr>Introdução</vt:lpstr>
      <vt:lpstr>Rule as code</vt:lpstr>
      <vt:lpstr>RaC</vt:lpstr>
      <vt:lpstr>Problema</vt:lpstr>
      <vt:lpstr>Problema  ex: hiato entre a vontade política declarada quanto à criação de um estatuto de cuidador informal e a sua aplicação concreta, particularmente junto dos serviços públicos de Segurança Social, que os poderão transformar em código para efeitos de apuramento de elegibilidade e cálculo.</vt:lpstr>
      <vt:lpstr>Propostas</vt:lpstr>
      <vt:lpstr>Machine-consumable rules</vt:lpstr>
      <vt:lpstr>RaC</vt:lpstr>
      <vt:lpstr>Em suma:</vt:lpstr>
      <vt:lpstr>Em suma:</vt:lpstr>
      <vt:lpstr>Vantagens de RaC</vt:lpstr>
      <vt:lpstr>Ou seja:</vt:lpstr>
      <vt:lpstr>Vantagens:</vt:lpstr>
      <vt:lpstr>Limites e riscos: questões técnicas</vt:lpstr>
      <vt:lpstr>Limites e riscos: questões técnicas</vt:lpstr>
      <vt:lpstr>Limites e riscos: questões jurídico-políticas</vt:lpstr>
      <vt:lpstr>Estratégias para reduzir o risco na RaC</vt:lpstr>
      <vt:lpstr>Exemplos internacionais: Estratégias para reduzir o risco na RaC</vt:lpstr>
      <vt:lpstr>Projecto RaC</vt:lpstr>
      <vt:lpstr>Exemplo</vt:lpstr>
      <vt:lpstr>A caminho da personalização</vt:lpstr>
      <vt:lpstr>Granularidade do Direito</vt:lpstr>
      <vt:lpstr>Granularidade do Direito</vt:lpstr>
      <vt:lpstr>Granularidade do Direito</vt:lpstr>
      <vt:lpstr>Granularidade do Direito</vt:lpstr>
      <vt:lpstr>Projecto de personalização: “regras diferentes para pessoas diferentes”</vt:lpstr>
      <vt:lpstr>Projecto de personalização: “regras diferentes para pessoas diferentes”</vt:lpstr>
      <vt:lpstr>Projecto de personalização: </vt:lpstr>
      <vt:lpstr>Projecto de personalização:</vt:lpstr>
      <vt:lpstr>Cuidados:</vt:lpstr>
      <vt:lpstr>Cuidados:</vt:lpstr>
      <vt:lpstr>Limites:</vt:lpstr>
      <vt:lpstr>Limites:</vt:lpstr>
      <vt:lpstr>Limites:</vt:lpstr>
      <vt:lpstr>Limites</vt:lpstr>
      <vt:lpstr>Granularidade e direito fundamental à SS</vt:lpstr>
      <vt:lpstr>Granularidade e direito fundamental à SS</vt:lpstr>
      <vt:lpstr>Granularidade e direito fundamental à SS</vt:lpstr>
      <vt:lpstr>Nudges de precisão</vt:lpstr>
      <vt:lpstr>Nudges de precisão</vt:lpstr>
      <vt:lpstr>Nudges e SS</vt:lpstr>
      <vt:lpstr>Nudges de precisão</vt:lpstr>
      <vt:lpstr>Nudges de precisão</vt:lpstr>
      <vt:lpstr>Nudges de precisão e SS</vt:lpstr>
      <vt:lpstr>Nudges de precisão e SS</vt:lpstr>
      <vt:lpstr>Nudges de precisão e SS</vt:lpstr>
      <vt:lpstr>Nudges de precisão</vt:lpstr>
      <vt:lpstr>Nudges de precisão: escolha</vt:lpstr>
      <vt:lpstr>Nudges de precisão: prestação</vt:lpstr>
      <vt:lpstr>Limites e cuidados</vt:lpstr>
      <vt:lpstr>Limites e cuidados</vt:lpstr>
      <vt:lpstr>Reflexões finais</vt:lpstr>
      <vt:lpstr>Reflexões finais</vt:lpstr>
      <vt:lpstr>Reflexões finais</vt:lpstr>
      <vt:lpstr>Reflexão final</vt:lpstr>
      <vt:lpstr>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SEGURANÇA SOCIAL, DIREITO E TECNOLOGIA</dc:title>
  <dc:creator>Ruth Saraiva</dc:creator>
  <cp:lastModifiedBy>Ruth Saraiva</cp:lastModifiedBy>
  <cp:revision>103</cp:revision>
  <dcterms:created xsi:type="dcterms:W3CDTF">2023-02-03T19:12:35Z</dcterms:created>
  <dcterms:modified xsi:type="dcterms:W3CDTF">2024-04-02T14:47:45Z</dcterms:modified>
</cp:coreProperties>
</file>